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jpeg"/>
  <Override PartName="/ppt/media/image16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95" r:id="rId10"/>
    <p:sldId id="288" r:id="rId11"/>
    <p:sldId id="263" r:id="rId12"/>
    <p:sldId id="293" r:id="rId13"/>
    <p:sldId id="294" r:id="rId14"/>
    <p:sldId id="264" r:id="rId15"/>
    <p:sldId id="265" r:id="rId16"/>
    <p:sldId id="266" r:id="rId17"/>
    <p:sldId id="267" r:id="rId18"/>
    <p:sldId id="269" r:id="rId19"/>
    <p:sldId id="270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336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285" r:id="rId69"/>
    <p:sldId id="286" r:id="rId70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48" d="100"/>
          <a:sy n="48" d="100"/>
        </p:scale>
        <p:origin x="2193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523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56" y="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9EEFAD6A-7055-4416-AEA3-8436BAB056B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56" y="882982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586A977F-45B8-45D2-89DB-33D622EA7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9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56" y="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A9F564A5-82A8-4345-9156-C9415B94885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22" tIns="41811" rIns="83622" bIns="418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13" y="4473600"/>
            <a:ext cx="5607175" cy="3660750"/>
          </a:xfrm>
          <a:prstGeom prst="rect">
            <a:avLst/>
          </a:prstGeom>
        </p:spPr>
        <p:txBody>
          <a:bodyPr vert="horz" lIns="83622" tIns="41811" rIns="83622" bIns="4181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56" y="8829820"/>
            <a:ext cx="3038413" cy="466581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497489C0-AD58-40F7-A7B7-6E3E67ED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2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89C0-AD58-40F7-A7B7-6E3E67ED83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6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 smtClean="0"/>
              <a:t>PD-85 </a:t>
            </a:r>
            <a:r>
              <a:rPr lang="en-US" smtClean="0"/>
              <a:t>KBT </a:t>
            </a:r>
            <a:r>
              <a:rPr lang="en-US" spc="-5" smtClean="0"/>
              <a:t>Study Guide </a:t>
            </a:r>
            <a:r>
              <a:rPr lang="en-US" smtClean="0"/>
              <a:t>– </a:t>
            </a:r>
            <a:r>
              <a:rPr lang="en-US" spc="-5" smtClean="0"/>
              <a:t>AGMT Written</a:t>
            </a:r>
            <a:r>
              <a:rPr lang="en-US" smtClean="0"/>
              <a:t> </a:t>
            </a:r>
            <a:r>
              <a:rPr lang="en-US" spc="-5" smtClean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en-US" spc="-5" smtClean="0"/>
              <a:t>Revised: 7-5-19</a:t>
            </a:r>
            <a:r>
              <a:rPr lang="en-US" spc="-15" smtClean="0"/>
              <a:t> </a:t>
            </a:r>
            <a:r>
              <a:rPr lang="en-US" spc="-5" smtClean="0"/>
              <a:t>BDB</a:t>
            </a:r>
            <a:endParaRPr lang="en-US" spc="-5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5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38453" y="9391522"/>
            <a:ext cx="2108200" cy="27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40220" y="9334372"/>
            <a:ext cx="193040" cy="196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tail" TargetMode="External"/><Relationship Id="rId2" Type="http://schemas.openxmlformats.org/officeDocument/2006/relationships/hyperlink" Target="https://en.wikipedia.org/wiki/Facad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n.wikipedia.org/wiki/Display_window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7.xml"/><Relationship Id="rId7" Type="http://schemas.openxmlformats.org/officeDocument/2006/relationships/slide" Target="slide2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slide" Target="slide14.xml"/><Relationship Id="rId9" Type="http://schemas.openxmlformats.org/officeDocument/2006/relationships/slide" Target="slide6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ss.org/" TargetMode="External"/><Relationship Id="rId2" Type="http://schemas.openxmlformats.org/officeDocument/2006/relationships/hyperlink" Target="http://www.glasswebsite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myglassclass.com/" TargetMode="External"/><Relationship Id="rId4" Type="http://schemas.openxmlformats.org/officeDocument/2006/relationships/hyperlink" Target="http://www.glassdocs.com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xGWSM88hOI" TargetMode="External"/><Relationship Id="rId2" Type="http://schemas.openxmlformats.org/officeDocument/2006/relationships/hyperlink" Target="https://www.youtube.com/watch?v=KLAXo43k8ik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znbhZQNOq30" TargetMode="External"/><Relationship Id="rId4" Type="http://schemas.openxmlformats.org/officeDocument/2006/relationships/hyperlink" Target="https://www.youtube.com/watch?v=HlPzAAlaE_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600" y="7620000"/>
            <a:ext cx="4608195" cy="20390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4000" b="1" spc="-25" dirty="0">
                <a:latin typeface="Calibri Light"/>
                <a:cs typeface="Calibri Light"/>
              </a:rPr>
              <a:t>PD </a:t>
            </a:r>
            <a:r>
              <a:rPr sz="4000" b="1" spc="-30" dirty="0">
                <a:latin typeface="Calibri Light"/>
                <a:cs typeface="Calibri Light"/>
              </a:rPr>
              <a:t>85 </a:t>
            </a:r>
            <a:r>
              <a:rPr sz="4000" b="1" spc="-35" dirty="0">
                <a:latin typeface="Calibri Light"/>
                <a:cs typeface="Calibri Light"/>
              </a:rPr>
              <a:t>KBT </a:t>
            </a:r>
            <a:r>
              <a:rPr sz="4000" b="1" spc="-45" dirty="0">
                <a:latin typeface="Calibri Light"/>
                <a:cs typeface="Calibri Light"/>
              </a:rPr>
              <a:t>Study</a:t>
            </a:r>
            <a:r>
              <a:rPr sz="4000" b="1" spc="-434" dirty="0">
                <a:latin typeface="Calibri Light"/>
                <a:cs typeface="Calibri Light"/>
              </a:rPr>
              <a:t> </a:t>
            </a:r>
            <a:r>
              <a:rPr sz="4000" b="1" spc="-55" dirty="0">
                <a:latin typeface="Calibri Light"/>
                <a:cs typeface="Calibri Light"/>
              </a:rPr>
              <a:t>Guide</a:t>
            </a:r>
            <a:endParaRPr sz="4000" b="1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4000" b="1" spc="-45" dirty="0">
                <a:latin typeface="Calibri Light"/>
                <a:cs typeface="Calibri Light"/>
              </a:rPr>
              <a:t>AGMT </a:t>
            </a:r>
            <a:r>
              <a:rPr sz="4000" b="1" spc="-60" dirty="0">
                <a:latin typeface="Calibri Light"/>
                <a:cs typeface="Calibri Light"/>
              </a:rPr>
              <a:t>Certification </a:t>
            </a:r>
            <a:r>
              <a:rPr sz="4000" b="1" dirty="0">
                <a:latin typeface="Calibri Light"/>
                <a:cs typeface="Calibri Light"/>
              </a:rPr>
              <a:t>- </a:t>
            </a:r>
            <a:r>
              <a:rPr sz="4000" b="1" spc="-70" dirty="0">
                <a:latin typeface="Calibri Light"/>
                <a:cs typeface="Calibri Light"/>
              </a:rPr>
              <a:t>Written</a:t>
            </a:r>
            <a:r>
              <a:rPr sz="4000" b="1" spc="-315" dirty="0">
                <a:latin typeface="Calibri Light"/>
                <a:cs typeface="Calibri Light"/>
              </a:rPr>
              <a:t> </a:t>
            </a:r>
            <a:r>
              <a:rPr sz="4000" b="1" spc="-135" dirty="0">
                <a:latin typeface="Calibri Light"/>
                <a:cs typeface="Calibri Light"/>
              </a:rPr>
              <a:t>Test</a:t>
            </a:r>
            <a:r>
              <a:rPr sz="4000" b="1" i="1" spc="-10" dirty="0">
                <a:solidFill>
                  <a:srgbClr val="3E3E3E"/>
                </a:solidFill>
                <a:latin typeface="Calibri Light"/>
                <a:cs typeface="Calibri Light"/>
              </a:rPr>
              <a:t> </a:t>
            </a:r>
            <a:endParaRPr sz="4000" b="1" dirty="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50900" y="869950"/>
            <a:ext cx="6158230" cy="6296025"/>
            <a:chOff x="850900" y="869950"/>
            <a:chExt cx="6158230" cy="62960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914400"/>
              <a:ext cx="1699894" cy="165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2585085"/>
              <a:ext cx="6094729" cy="45808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900" y="869950"/>
              <a:ext cx="4203405" cy="16903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14400"/>
            <a:ext cx="6858000" cy="1164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229235">
              <a:lnSpc>
                <a:spcPct val="100000"/>
              </a:lnSpc>
              <a:buAutoNum type="arabicPeriod" startAt="2"/>
              <a:tabLst>
                <a:tab pos="534035" algn="l"/>
              </a:tabLst>
            </a:pPr>
            <a:r>
              <a:rPr lang="en-US" sz="1200" b="1" i="1" spc="-10" dirty="0">
                <a:solidFill>
                  <a:srgbClr val="2E5395"/>
                </a:solidFill>
                <a:cs typeface="Calibri"/>
              </a:rPr>
              <a:t>Terminology/Communication</a:t>
            </a:r>
            <a:r>
              <a:rPr lang="en-US" sz="1200" b="1" i="1" spc="-110" dirty="0">
                <a:solidFill>
                  <a:srgbClr val="2E5395"/>
                </a:solidFill>
                <a:cs typeface="Calibri"/>
              </a:rPr>
              <a:t> </a:t>
            </a:r>
            <a:r>
              <a:rPr lang="en-US" sz="1200" b="1" i="1" spc="-10" dirty="0">
                <a:solidFill>
                  <a:srgbClr val="2E5395"/>
                </a:solidFill>
                <a:cs typeface="Calibri"/>
              </a:rPr>
              <a:t>Skills</a:t>
            </a:r>
            <a:endParaRPr lang="en-US" sz="1200" dirty="0">
              <a:cs typeface="Calibri"/>
            </a:endParaRPr>
          </a:p>
          <a:p>
            <a:pPr marL="755650">
              <a:lnSpc>
                <a:spcPct val="100000"/>
              </a:lnSpc>
              <a:spcBef>
                <a:spcPts val="305"/>
              </a:spcBef>
            </a:pPr>
            <a:r>
              <a:rPr lang="en-US" sz="1200" b="1" spc="-10" dirty="0">
                <a:cs typeface="Calibri"/>
              </a:rPr>
              <a:t>General</a:t>
            </a:r>
            <a:r>
              <a:rPr lang="en-US" sz="1200" b="1" spc="-40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Requirements:</a:t>
            </a:r>
            <a:endParaRPr lang="en-US" sz="1200" dirty="0">
              <a:cs typeface="Calibri"/>
            </a:endParaRPr>
          </a:p>
          <a:p>
            <a:pPr marL="755650">
              <a:lnSpc>
                <a:spcPct val="100000"/>
              </a:lnSpc>
              <a:spcBef>
                <a:spcPts val="25"/>
              </a:spcBef>
            </a:pPr>
            <a:r>
              <a:rPr lang="en-US" sz="1200" b="1" spc="-10" dirty="0">
                <a:cs typeface="Calibri"/>
              </a:rPr>
              <a:t>Understand </a:t>
            </a:r>
            <a:r>
              <a:rPr lang="en-US" sz="1200" b="1" spc="-5" dirty="0">
                <a:cs typeface="Calibri"/>
              </a:rPr>
              <a:t>and </a:t>
            </a:r>
            <a:r>
              <a:rPr lang="en-US" sz="1200" b="1" spc="-10" dirty="0">
                <a:cs typeface="Calibri"/>
              </a:rPr>
              <a:t>communicate effectively using appropriate glazing</a:t>
            </a:r>
            <a:r>
              <a:rPr lang="en-US" sz="1200" b="1" spc="10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terminology.</a:t>
            </a:r>
            <a:endParaRPr lang="en-US" sz="1200" dirty="0">
              <a:cs typeface="Calibri"/>
            </a:endParaRPr>
          </a:p>
          <a:p>
            <a:pPr marL="1212215" lvl="1" indent="-228600">
              <a:lnSpc>
                <a:spcPct val="100000"/>
              </a:lnSpc>
              <a:spcBef>
                <a:spcPts val="880"/>
              </a:spcBef>
              <a:buFont typeface="Symbol"/>
              <a:buChar char=""/>
              <a:tabLst>
                <a:tab pos="1212215" algn="l"/>
                <a:tab pos="1212850" algn="l"/>
              </a:tabLst>
            </a:pPr>
            <a:r>
              <a:rPr lang="en-US" sz="1100" spc="-5" dirty="0">
                <a:cs typeface="Calibri"/>
              </a:rPr>
              <a:t>General </a:t>
            </a:r>
            <a:r>
              <a:rPr lang="en-US" sz="1100" spc="-10" dirty="0">
                <a:cs typeface="Calibri"/>
              </a:rPr>
              <a:t>Construction, </a:t>
            </a:r>
            <a:r>
              <a:rPr lang="en-US" sz="1100" spc="-5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glazing specific</a:t>
            </a:r>
            <a:r>
              <a:rPr lang="en-US" sz="1100" spc="-20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terminology</a:t>
            </a:r>
            <a:endParaRPr lang="en-US" sz="1100" dirty="0">
              <a:cs typeface="Calibri"/>
            </a:endParaRPr>
          </a:p>
          <a:p>
            <a:pPr marL="1212850" lvl="1" indent="-229235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1212850" algn="l"/>
                <a:tab pos="1213485" algn="l"/>
              </a:tabLst>
            </a:pPr>
            <a:r>
              <a:rPr lang="en-US" sz="1100" spc="-10" dirty="0">
                <a:cs typeface="Calibri"/>
              </a:rPr>
              <a:t>Listening </a:t>
            </a:r>
            <a:r>
              <a:rPr lang="en-US" sz="1100" spc="-5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reading</a:t>
            </a:r>
            <a:r>
              <a:rPr lang="en-US" sz="1100" spc="-15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comprehension</a:t>
            </a:r>
            <a:endParaRPr lang="en-US" sz="1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9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130300" y="893318"/>
            <a:ext cx="5683250" cy="527208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05"/>
              </a:spcBef>
              <a:buAutoNum type="arabicPeriod" startAt="3"/>
              <a:tabLst>
                <a:tab pos="241300" algn="l"/>
              </a:tabLst>
            </a:pP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Glazing Specific</a:t>
            </a:r>
            <a:r>
              <a:rPr sz="1200" b="1" i="1" spc="-7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Safety</a:t>
            </a:r>
            <a:endParaRPr sz="1200" dirty="0">
              <a:latin typeface="Calibri"/>
              <a:cs typeface="Calibri"/>
            </a:endParaRPr>
          </a:p>
          <a:p>
            <a:pPr marL="463550">
              <a:lnSpc>
                <a:spcPct val="100000"/>
              </a:lnSpc>
              <a:spcBef>
                <a:spcPts val="305"/>
              </a:spcBef>
            </a:pPr>
            <a:r>
              <a:rPr sz="1200" b="1" spc="-10" dirty="0">
                <a:latin typeface="Calibri"/>
                <a:cs typeface="Calibri"/>
              </a:rPr>
              <a:t>General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Requirements:</a:t>
            </a:r>
            <a:endParaRPr sz="1200" dirty="0">
              <a:latin typeface="Calibri"/>
              <a:cs typeface="Calibri"/>
            </a:endParaRPr>
          </a:p>
          <a:p>
            <a:pPr marL="463550" marR="74930">
              <a:lnSpc>
                <a:spcPct val="101699"/>
              </a:lnSpc>
            </a:pPr>
            <a:r>
              <a:rPr sz="1200" b="1" spc="-5" dirty="0">
                <a:latin typeface="Calibri"/>
                <a:cs typeface="Calibri"/>
              </a:rPr>
              <a:t>Have </a:t>
            </a:r>
            <a:r>
              <a:rPr sz="1200" b="1" dirty="0">
                <a:latin typeface="Calibri"/>
                <a:cs typeface="Calibri"/>
              </a:rPr>
              <a:t>a </a:t>
            </a:r>
            <a:r>
              <a:rPr sz="1200" b="1" spc="-10" dirty="0">
                <a:latin typeface="Calibri"/>
                <a:cs typeface="Calibri"/>
              </a:rPr>
              <a:t>general </a:t>
            </a:r>
            <a:r>
              <a:rPr sz="1200" b="1" spc="-5" dirty="0">
                <a:latin typeface="Calibri"/>
                <a:cs typeface="Calibri"/>
              </a:rPr>
              <a:t>working </a:t>
            </a:r>
            <a:r>
              <a:rPr sz="1200" b="1" spc="-10" dirty="0">
                <a:latin typeface="Calibri"/>
                <a:cs typeface="Calibri"/>
              </a:rPr>
              <a:t>knowledge </a:t>
            </a:r>
            <a:r>
              <a:rPr sz="1200" b="1" spc="-5" dirty="0">
                <a:latin typeface="Calibri"/>
                <a:cs typeface="Calibri"/>
              </a:rPr>
              <a:t>of </a:t>
            </a:r>
            <a:r>
              <a:rPr sz="1200" b="1" spc="-10" dirty="0">
                <a:latin typeface="Calibri"/>
                <a:cs typeface="Calibri"/>
              </a:rPr>
              <a:t>glazing-specific </a:t>
            </a:r>
            <a:r>
              <a:rPr sz="1200" b="1" spc="-5" dirty="0">
                <a:latin typeface="Calibri"/>
                <a:cs typeface="Calibri"/>
              </a:rPr>
              <a:t>safety </a:t>
            </a:r>
            <a:r>
              <a:rPr sz="1200" b="1" spc="-10" dirty="0">
                <a:latin typeface="Calibri"/>
                <a:cs typeface="Calibri"/>
              </a:rPr>
              <a:t>precautions required  when working around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with glazing materials (glass, aluminum extrusions,  unitized walls, chemicals,</a:t>
            </a:r>
            <a:r>
              <a:rPr sz="1200" b="1" spc="-9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etc.).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 dirty="0">
              <a:latin typeface="Calibri"/>
              <a:cs typeface="Calibri"/>
            </a:endParaRPr>
          </a:p>
          <a:p>
            <a:pPr marL="920750" marR="577850" lvl="1" indent="-229235">
              <a:lnSpc>
                <a:spcPct val="109600"/>
              </a:lnSpc>
              <a:buFont typeface="Symbol"/>
              <a:buChar char=""/>
              <a:tabLst>
                <a:tab pos="920750" algn="l"/>
                <a:tab pos="921385" algn="l"/>
              </a:tabLst>
            </a:pPr>
            <a:r>
              <a:rPr sz="1100" spc="-10" dirty="0">
                <a:latin typeface="Calibri"/>
                <a:cs typeface="Calibri"/>
              </a:rPr>
              <a:t>Safely handle, move, lift, and maneuver glazing materials (glass, aluminum  extrusions, panels, sheet metal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cladding,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etc.)</a:t>
            </a:r>
            <a:endParaRPr sz="1100" dirty="0">
              <a:latin typeface="Calibri"/>
              <a:cs typeface="Calibri"/>
            </a:endParaRPr>
          </a:p>
          <a:p>
            <a:pPr marL="920750" lvl="1" indent="-229235">
              <a:lnSpc>
                <a:spcPct val="100000"/>
              </a:lnSpc>
              <a:spcBef>
                <a:spcPts val="180"/>
              </a:spcBef>
              <a:buFont typeface="Symbol"/>
              <a:buChar char=""/>
              <a:tabLst>
                <a:tab pos="920750" algn="l"/>
                <a:tab pos="921385" algn="l"/>
              </a:tabLst>
            </a:pPr>
            <a:r>
              <a:rPr sz="1100" spc="-10" dirty="0">
                <a:latin typeface="Calibri"/>
                <a:cs typeface="Calibri"/>
              </a:rPr>
              <a:t>Inspect glass/panels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frames </a:t>
            </a:r>
            <a:r>
              <a:rPr sz="1100" spc="-5" dirty="0">
                <a:latin typeface="Calibri"/>
                <a:cs typeface="Calibri"/>
              </a:rPr>
              <a:t>for </a:t>
            </a:r>
            <a:r>
              <a:rPr sz="1100" spc="-10" dirty="0">
                <a:latin typeface="Calibri"/>
                <a:cs typeface="Calibri"/>
              </a:rPr>
              <a:t>potential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hazards</a:t>
            </a:r>
            <a:endParaRPr sz="1100" dirty="0">
              <a:latin typeface="Calibri"/>
              <a:cs typeface="Calibri"/>
            </a:endParaRPr>
          </a:p>
          <a:p>
            <a:pPr marL="920750" lvl="1" indent="-229235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920750" algn="l"/>
                <a:tab pos="921385" algn="l"/>
              </a:tabLst>
            </a:pPr>
            <a:r>
              <a:rPr sz="1100" spc="-10" dirty="0">
                <a:latin typeface="Calibri"/>
                <a:cs typeface="Calibri"/>
              </a:rPr>
              <a:t>Bracing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securing glazing materials while stored, being maneuvered, </a:t>
            </a:r>
            <a:r>
              <a:rPr sz="1100" spc="-5" dirty="0">
                <a:latin typeface="Calibri"/>
                <a:cs typeface="Calibri"/>
              </a:rPr>
              <a:t>or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transit</a:t>
            </a:r>
            <a:endParaRPr sz="11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350" dirty="0">
              <a:latin typeface="Calibri"/>
              <a:cs typeface="Calibri"/>
            </a:endParaRPr>
          </a:p>
          <a:p>
            <a:pPr marL="92075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Calibri"/>
                <a:cs typeface="Calibri"/>
              </a:rPr>
              <a:t>A </a:t>
            </a:r>
            <a:r>
              <a:rPr sz="1100" b="1" spc="-10" dirty="0">
                <a:latin typeface="Calibri"/>
                <a:cs typeface="Calibri"/>
              </a:rPr>
              <a:t>Few Common Safety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Precautions:</a:t>
            </a:r>
            <a:endParaRPr sz="1100" dirty="0">
              <a:latin typeface="Calibri"/>
              <a:cs typeface="Calibri"/>
            </a:endParaRPr>
          </a:p>
          <a:p>
            <a:pPr marL="1378585" marR="262255" lvl="2" indent="-229235">
              <a:lnSpc>
                <a:spcPct val="109600"/>
              </a:lnSpc>
              <a:spcBef>
                <a:spcPts val="175"/>
              </a:spcBef>
              <a:buAutoNum type="arabicPeriod"/>
              <a:tabLst>
                <a:tab pos="1379220" algn="l"/>
              </a:tabLst>
            </a:pPr>
            <a:r>
              <a:rPr sz="1100" spc="-10" dirty="0">
                <a:latin typeface="Calibri"/>
                <a:cs typeface="Calibri"/>
              </a:rPr>
              <a:t>Always </a:t>
            </a:r>
            <a:r>
              <a:rPr sz="1100" spc="-5" dirty="0">
                <a:latin typeface="Calibri"/>
                <a:cs typeface="Calibri"/>
              </a:rPr>
              <a:t>wear </a:t>
            </a:r>
            <a:r>
              <a:rPr sz="1100" spc="-10" dirty="0">
                <a:latin typeface="Calibri"/>
                <a:cs typeface="Calibri"/>
              </a:rPr>
              <a:t>safety glasses </a:t>
            </a:r>
            <a:r>
              <a:rPr sz="1100" spc="-5" dirty="0">
                <a:latin typeface="Calibri"/>
                <a:cs typeface="Calibri"/>
              </a:rPr>
              <a:t>with </a:t>
            </a:r>
            <a:r>
              <a:rPr sz="1100" spc="-10" dirty="0">
                <a:latin typeface="Calibri"/>
                <a:cs typeface="Calibri"/>
              </a:rPr>
              <a:t>side shields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gloves when moving </a:t>
            </a:r>
            <a:r>
              <a:rPr sz="1100" spc="-5" dirty="0">
                <a:latin typeface="Calibri"/>
                <a:cs typeface="Calibri"/>
              </a:rPr>
              <a:t>or  </a:t>
            </a:r>
            <a:r>
              <a:rPr sz="1100" spc="-10" dirty="0">
                <a:latin typeface="Calibri"/>
                <a:cs typeface="Calibri"/>
              </a:rPr>
              <a:t>handling</a:t>
            </a:r>
            <a:r>
              <a:rPr sz="1100" spc="18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glass.</a:t>
            </a:r>
            <a:endParaRPr sz="1100" dirty="0">
              <a:latin typeface="Calibri"/>
              <a:cs typeface="Calibri"/>
            </a:endParaRPr>
          </a:p>
          <a:p>
            <a:pPr marL="1379220" marR="5080" lvl="2" indent="-229235">
              <a:lnSpc>
                <a:spcPct val="101800"/>
              </a:lnSpc>
              <a:spcBef>
                <a:spcPts val="105"/>
              </a:spcBef>
              <a:buAutoNum type="arabicPeriod"/>
              <a:tabLst>
                <a:tab pos="1379220" algn="l"/>
              </a:tabLst>
            </a:pPr>
            <a:r>
              <a:rPr sz="1100" spc="-10" dirty="0">
                <a:latin typeface="Calibri"/>
                <a:cs typeface="Calibri"/>
              </a:rPr>
              <a:t>Inspect </a:t>
            </a:r>
            <a:r>
              <a:rPr sz="1100" spc="-5" dirty="0">
                <a:latin typeface="Calibri"/>
                <a:cs typeface="Calibri"/>
              </a:rPr>
              <a:t>the glass </a:t>
            </a:r>
            <a:r>
              <a:rPr sz="1100" spc="-10" dirty="0">
                <a:latin typeface="Calibri"/>
                <a:cs typeface="Calibri"/>
              </a:rPr>
              <a:t>before moving </a:t>
            </a:r>
            <a:r>
              <a:rPr sz="1100" spc="-5" dirty="0">
                <a:latin typeface="Calibri"/>
                <a:cs typeface="Calibri"/>
              </a:rPr>
              <a:t>it </a:t>
            </a:r>
            <a:r>
              <a:rPr sz="1100" spc="-10" dirty="0">
                <a:latin typeface="Calibri"/>
                <a:cs typeface="Calibri"/>
              </a:rPr>
              <a:t>to assure there </a:t>
            </a:r>
            <a:r>
              <a:rPr sz="1100" spc="-5" dirty="0">
                <a:latin typeface="Calibri"/>
                <a:cs typeface="Calibri"/>
              </a:rPr>
              <a:t>isn’t any </a:t>
            </a:r>
            <a:r>
              <a:rPr sz="1100" spc="-10" dirty="0">
                <a:latin typeface="Calibri"/>
                <a:cs typeface="Calibri"/>
              </a:rPr>
              <a:t>damage that may  cause</a:t>
            </a:r>
            <a:endParaRPr sz="1100" dirty="0">
              <a:latin typeface="Calibri"/>
              <a:cs typeface="Calibri"/>
            </a:endParaRPr>
          </a:p>
          <a:p>
            <a:pPr marL="1379220">
              <a:lnSpc>
                <a:spcPct val="100000"/>
              </a:lnSpc>
              <a:spcBef>
                <a:spcPts val="25"/>
              </a:spcBef>
            </a:pPr>
            <a:r>
              <a:rPr sz="1100" spc="-10" dirty="0">
                <a:latin typeface="Calibri"/>
                <a:cs typeface="Calibri"/>
              </a:rPr>
              <a:t>spontaneous glass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breakage.</a:t>
            </a:r>
            <a:endParaRPr sz="1100" dirty="0">
              <a:latin typeface="Calibri"/>
              <a:cs typeface="Calibri"/>
            </a:endParaRPr>
          </a:p>
          <a:p>
            <a:pPr marL="1379220" lvl="2" indent="-229235">
              <a:lnSpc>
                <a:spcPct val="100000"/>
              </a:lnSpc>
              <a:spcBef>
                <a:spcPts val="25"/>
              </a:spcBef>
              <a:buAutoNum type="arabicPeriod" startAt="3"/>
              <a:tabLst>
                <a:tab pos="1379855" algn="l"/>
              </a:tabLst>
            </a:pPr>
            <a:r>
              <a:rPr sz="1100" spc="-5" dirty="0">
                <a:latin typeface="Calibri"/>
                <a:cs typeface="Calibri"/>
              </a:rPr>
              <a:t>Use </a:t>
            </a:r>
            <a:r>
              <a:rPr sz="1100" spc="-10" dirty="0">
                <a:latin typeface="Calibri"/>
                <a:cs typeface="Calibri"/>
              </a:rPr>
              <a:t>proper lifting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moving techniques. </a:t>
            </a:r>
            <a:r>
              <a:rPr sz="1100" spc="-5" dirty="0">
                <a:latin typeface="Calibri"/>
                <a:cs typeface="Calibri"/>
              </a:rPr>
              <a:t>Hold the glass </a:t>
            </a:r>
            <a:r>
              <a:rPr sz="1100" spc="-10" dirty="0">
                <a:latin typeface="Calibri"/>
                <a:cs typeface="Calibri"/>
              </a:rPr>
              <a:t>firmly </a:t>
            </a:r>
            <a:r>
              <a:rPr sz="1100" spc="-5" dirty="0">
                <a:latin typeface="Calibri"/>
                <a:cs typeface="Calibri"/>
              </a:rPr>
              <a:t>in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your</a:t>
            </a:r>
            <a:endParaRPr sz="1100" dirty="0">
              <a:latin typeface="Calibri"/>
              <a:cs typeface="Calibri"/>
            </a:endParaRPr>
          </a:p>
          <a:p>
            <a:pPr marL="1379220">
              <a:lnSpc>
                <a:spcPct val="100000"/>
              </a:lnSpc>
              <a:spcBef>
                <a:spcPts val="130"/>
              </a:spcBef>
            </a:pPr>
            <a:r>
              <a:rPr sz="1100" spc="-10" dirty="0">
                <a:latin typeface="Calibri"/>
                <a:cs typeface="Calibri"/>
              </a:rPr>
              <a:t>hands. </a:t>
            </a:r>
            <a:r>
              <a:rPr sz="1100" spc="-5" dirty="0">
                <a:latin typeface="Calibri"/>
                <a:cs typeface="Calibri"/>
              </a:rPr>
              <a:t>Do </a:t>
            </a:r>
            <a:r>
              <a:rPr sz="1100" spc="-10" dirty="0">
                <a:latin typeface="Calibri"/>
                <a:cs typeface="Calibri"/>
              </a:rPr>
              <a:t>NOT carry </a:t>
            </a:r>
            <a:r>
              <a:rPr sz="1100" spc="-5" dirty="0">
                <a:latin typeface="Calibri"/>
                <a:cs typeface="Calibri"/>
              </a:rPr>
              <a:t>it over your </a:t>
            </a:r>
            <a:r>
              <a:rPr sz="1100" spc="-10" dirty="0">
                <a:latin typeface="Calibri"/>
                <a:cs typeface="Calibri"/>
              </a:rPr>
              <a:t>head </a:t>
            </a:r>
            <a:r>
              <a:rPr sz="1100" spc="-5" dirty="0">
                <a:latin typeface="Calibri"/>
                <a:cs typeface="Calibri"/>
              </a:rPr>
              <a:t>or </a:t>
            </a:r>
            <a:r>
              <a:rPr sz="1100" spc="-10" dirty="0">
                <a:latin typeface="Calibri"/>
                <a:cs typeface="Calibri"/>
              </a:rPr>
              <a:t>under </a:t>
            </a:r>
            <a:r>
              <a:rPr sz="1100" spc="-5" dirty="0">
                <a:latin typeface="Calibri"/>
                <a:cs typeface="Calibri"/>
              </a:rPr>
              <a:t>your</a:t>
            </a:r>
            <a:r>
              <a:rPr sz="1100" spc="-17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arms.</a:t>
            </a:r>
            <a:endParaRPr sz="1100" dirty="0">
              <a:latin typeface="Calibri"/>
              <a:cs typeface="Calibri"/>
            </a:endParaRPr>
          </a:p>
          <a:p>
            <a:pPr marL="1379855" lvl="2" indent="-229235">
              <a:lnSpc>
                <a:spcPct val="100000"/>
              </a:lnSpc>
              <a:spcBef>
                <a:spcPts val="125"/>
              </a:spcBef>
              <a:buAutoNum type="arabicPeriod" startAt="4"/>
              <a:tabLst>
                <a:tab pos="1380490" algn="l"/>
              </a:tabLst>
            </a:pPr>
            <a:r>
              <a:rPr sz="1100" spc="-5" dirty="0">
                <a:latin typeface="Calibri"/>
                <a:cs typeface="Calibri"/>
              </a:rPr>
              <a:t>Do not let </a:t>
            </a:r>
            <a:r>
              <a:rPr sz="1100" dirty="0">
                <a:latin typeface="Calibri"/>
                <a:cs typeface="Calibri"/>
              </a:rPr>
              <a:t>any </a:t>
            </a:r>
            <a:r>
              <a:rPr sz="1100" spc="-10" dirty="0">
                <a:latin typeface="Calibri"/>
                <a:cs typeface="Calibri"/>
              </a:rPr>
              <a:t>surface bump </a:t>
            </a:r>
            <a:r>
              <a:rPr sz="1100" spc="-5" dirty="0">
                <a:latin typeface="Calibri"/>
                <a:cs typeface="Calibri"/>
              </a:rPr>
              <a:t>or </a:t>
            </a:r>
            <a:r>
              <a:rPr sz="1100" spc="-10" dirty="0">
                <a:latin typeface="Calibri"/>
                <a:cs typeface="Calibri"/>
              </a:rPr>
              <a:t>hit </a:t>
            </a: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spc="-10" dirty="0">
                <a:latin typeface="Calibri"/>
                <a:cs typeface="Calibri"/>
              </a:rPr>
              <a:t>glass’ edges 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corners.</a:t>
            </a:r>
            <a:endParaRPr sz="1100" dirty="0">
              <a:latin typeface="Calibri"/>
              <a:cs typeface="Calibri"/>
            </a:endParaRPr>
          </a:p>
          <a:p>
            <a:pPr marL="1379855" lvl="2" indent="-229235">
              <a:lnSpc>
                <a:spcPct val="100000"/>
              </a:lnSpc>
              <a:spcBef>
                <a:spcPts val="25"/>
              </a:spcBef>
              <a:buAutoNum type="arabicPeriod" startAt="4"/>
              <a:tabLst>
                <a:tab pos="1380490" algn="l"/>
              </a:tabLst>
            </a:pPr>
            <a:r>
              <a:rPr sz="1100" spc="-10" dirty="0">
                <a:latin typeface="Calibri"/>
                <a:cs typeface="Calibri"/>
              </a:rPr>
              <a:t>When setting glass </a:t>
            </a:r>
            <a:r>
              <a:rPr sz="1100" spc="-5" dirty="0">
                <a:latin typeface="Calibri"/>
                <a:cs typeface="Calibri"/>
              </a:rPr>
              <a:t>on </a:t>
            </a:r>
            <a:r>
              <a:rPr sz="1100" spc="-10" dirty="0">
                <a:latin typeface="Calibri"/>
                <a:cs typeface="Calibri"/>
              </a:rPr>
              <a:t>the floor, </a:t>
            </a:r>
            <a:r>
              <a:rPr sz="1100" spc="-5" dirty="0">
                <a:latin typeface="Calibri"/>
                <a:cs typeface="Calibri"/>
              </a:rPr>
              <a:t>or </a:t>
            </a:r>
            <a:r>
              <a:rPr sz="1100" spc="-10" dirty="0">
                <a:latin typeface="Calibri"/>
                <a:cs typeface="Calibri"/>
              </a:rPr>
              <a:t>other any </a:t>
            </a:r>
            <a:r>
              <a:rPr sz="1100" spc="-5" dirty="0">
                <a:latin typeface="Calibri"/>
                <a:cs typeface="Calibri"/>
              </a:rPr>
              <a:t>other </a:t>
            </a:r>
            <a:r>
              <a:rPr sz="1100" spc="-10" dirty="0">
                <a:latin typeface="Calibri"/>
                <a:cs typeface="Calibri"/>
              </a:rPr>
              <a:t>surface, gently place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it</a:t>
            </a:r>
          </a:p>
          <a:p>
            <a:pPr marL="1379855">
              <a:lnSpc>
                <a:spcPct val="100000"/>
              </a:lnSpc>
              <a:spcBef>
                <a:spcPts val="125"/>
              </a:spcBef>
            </a:pPr>
            <a:r>
              <a:rPr sz="1100" spc="-10" dirty="0">
                <a:latin typeface="Calibri"/>
                <a:cs typeface="Calibri"/>
              </a:rPr>
              <a:t>down </a:t>
            </a:r>
            <a:r>
              <a:rPr sz="1100" spc="-5" dirty="0">
                <a:latin typeface="Calibri"/>
                <a:cs typeface="Calibri"/>
              </a:rPr>
              <a:t>on the long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edge.</a:t>
            </a:r>
            <a:endParaRPr sz="1100" dirty="0">
              <a:latin typeface="Calibri"/>
              <a:cs typeface="Calibri"/>
            </a:endParaRPr>
          </a:p>
          <a:p>
            <a:pPr marL="1380490" marR="448945" lvl="2" indent="-229235">
              <a:lnSpc>
                <a:spcPct val="109100"/>
              </a:lnSpc>
              <a:spcBef>
                <a:spcPts val="10"/>
              </a:spcBef>
              <a:buAutoNum type="arabicPeriod" startAt="6"/>
              <a:tabLst>
                <a:tab pos="1380490" algn="l"/>
              </a:tabLst>
            </a:pPr>
            <a:r>
              <a:rPr sz="1100" spc="-5" dirty="0">
                <a:latin typeface="Calibri"/>
                <a:cs typeface="Calibri"/>
              </a:rPr>
              <a:t>Do </a:t>
            </a:r>
            <a:r>
              <a:rPr sz="1100" spc="-10" dirty="0">
                <a:latin typeface="Calibri"/>
                <a:cs typeface="Calibri"/>
              </a:rPr>
              <a:t>not place glass directly </a:t>
            </a:r>
            <a:r>
              <a:rPr sz="1100" spc="-5" dirty="0">
                <a:latin typeface="Calibri"/>
                <a:cs typeface="Calibri"/>
              </a:rPr>
              <a:t>on hard </a:t>
            </a:r>
            <a:r>
              <a:rPr sz="1100" spc="-10" dirty="0">
                <a:latin typeface="Calibri"/>
                <a:cs typeface="Calibri"/>
              </a:rPr>
              <a:t>surfaces. Instead, use padding, </a:t>
            </a:r>
            <a:r>
              <a:rPr sz="1100" spc="-5" dirty="0">
                <a:latin typeface="Calibri"/>
                <a:cs typeface="Calibri"/>
              </a:rPr>
              <a:t>or  </a:t>
            </a:r>
            <a:r>
              <a:rPr sz="1100" spc="-10" dirty="0">
                <a:latin typeface="Calibri"/>
                <a:cs typeface="Calibri"/>
              </a:rPr>
              <a:t>another type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cushioning agent.</a:t>
            </a:r>
            <a:endParaRPr sz="1100" dirty="0">
              <a:latin typeface="Calibri"/>
              <a:cs typeface="Calibri"/>
            </a:endParaRPr>
          </a:p>
          <a:p>
            <a:pPr marL="1381125" marR="233045" lvl="2" indent="-229235">
              <a:lnSpc>
                <a:spcPts val="1450"/>
              </a:lnSpc>
              <a:spcBef>
                <a:spcPts val="55"/>
              </a:spcBef>
              <a:buAutoNum type="arabicPeriod" startAt="6"/>
              <a:tabLst>
                <a:tab pos="1381125" algn="l"/>
              </a:tabLst>
            </a:pPr>
            <a:r>
              <a:rPr sz="1100" spc="-5" dirty="0">
                <a:latin typeface="Calibri"/>
                <a:cs typeface="Calibri"/>
              </a:rPr>
              <a:t>Wrap or </a:t>
            </a:r>
            <a:r>
              <a:rPr sz="1100" spc="-10" dirty="0">
                <a:latin typeface="Calibri"/>
                <a:cs typeface="Calibri"/>
              </a:rPr>
              <a:t>cover glass </a:t>
            </a:r>
            <a:r>
              <a:rPr sz="1100" spc="-5" dirty="0">
                <a:latin typeface="Calibri"/>
                <a:cs typeface="Calibri"/>
              </a:rPr>
              <a:t>in </a:t>
            </a:r>
            <a:r>
              <a:rPr sz="1100" spc="-10" dirty="0">
                <a:latin typeface="Calibri"/>
                <a:cs typeface="Calibri"/>
              </a:rPr>
              <a:t>blankets, </a:t>
            </a:r>
            <a:r>
              <a:rPr sz="1100" spc="-5" dirty="0">
                <a:latin typeface="Calibri"/>
                <a:cs typeface="Calibri"/>
              </a:rPr>
              <a:t>or </a:t>
            </a:r>
            <a:r>
              <a:rPr sz="1100" spc="-10" dirty="0">
                <a:latin typeface="Calibri"/>
                <a:cs typeface="Calibri"/>
              </a:rPr>
              <a:t>other cushioning agents, to protect it  against incidental bumps </a:t>
            </a:r>
            <a:r>
              <a:rPr sz="1100" spc="-5" dirty="0">
                <a:latin typeface="Calibri"/>
                <a:cs typeface="Calibri"/>
              </a:rPr>
              <a:t>that </a:t>
            </a:r>
            <a:r>
              <a:rPr sz="1100" spc="-10" dirty="0">
                <a:latin typeface="Calibri"/>
                <a:cs typeface="Calibri"/>
              </a:rPr>
              <a:t>could cause chips </a:t>
            </a:r>
            <a:r>
              <a:rPr sz="1100" spc="-5" dirty="0">
                <a:latin typeface="Calibri"/>
                <a:cs typeface="Calibri"/>
              </a:rPr>
              <a:t>or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scratches.</a:t>
            </a:r>
            <a:endParaRPr sz="1100" dirty="0">
              <a:latin typeface="Calibri"/>
              <a:cs typeface="Calibri"/>
            </a:endParaRPr>
          </a:p>
          <a:p>
            <a:pPr marL="1381125" lvl="2" indent="-229235">
              <a:lnSpc>
                <a:spcPct val="100000"/>
              </a:lnSpc>
              <a:spcBef>
                <a:spcPts val="45"/>
              </a:spcBef>
              <a:buAutoNum type="arabicPeriod" startAt="6"/>
              <a:tabLst>
                <a:tab pos="1381760" algn="l"/>
              </a:tabLst>
            </a:pPr>
            <a:r>
              <a:rPr sz="1100" spc="-10" dirty="0">
                <a:latin typeface="Calibri"/>
                <a:cs typeface="Calibri"/>
              </a:rPr>
              <a:t>Carry </a:t>
            </a:r>
            <a:r>
              <a:rPr sz="1100" spc="-5" dirty="0">
                <a:latin typeface="Calibri"/>
                <a:cs typeface="Calibri"/>
              </a:rPr>
              <a:t>only </a:t>
            </a:r>
            <a:r>
              <a:rPr sz="1100" dirty="0">
                <a:latin typeface="Calibri"/>
                <a:cs typeface="Calibri"/>
              </a:rPr>
              <a:t>one </a:t>
            </a:r>
            <a:r>
              <a:rPr sz="1100" spc="-10" dirty="0">
                <a:latin typeface="Calibri"/>
                <a:cs typeface="Calibri"/>
              </a:rPr>
              <a:t>piece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glass </a:t>
            </a:r>
            <a:r>
              <a:rPr sz="1100" spc="-5" dirty="0">
                <a:latin typeface="Calibri"/>
                <a:cs typeface="Calibri"/>
              </a:rPr>
              <a:t>at a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time.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7315200" cy="933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7239000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453" y="2133600"/>
            <a:ext cx="5858510" cy="33052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Calibri"/>
                <a:cs typeface="Calibri"/>
              </a:rPr>
              <a:t>B. Tools and Equipment of the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Trade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  <a:p>
            <a:pPr marL="532765" indent="-229235">
              <a:lnSpc>
                <a:spcPct val="100000"/>
              </a:lnSpc>
              <a:buAutoNum type="arabicPeriod"/>
              <a:tabLst>
                <a:tab pos="533400" algn="l"/>
              </a:tabLst>
            </a:pPr>
            <a:r>
              <a:rPr sz="1200" b="1" i="1" spc="-5" dirty="0">
                <a:solidFill>
                  <a:srgbClr val="2E5395"/>
                </a:solidFill>
                <a:latin typeface="Calibri"/>
                <a:cs typeface="Calibri"/>
              </a:rPr>
              <a:t>Hand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 Tools</a:t>
            </a:r>
            <a:endParaRPr sz="1200" dirty="0">
              <a:latin typeface="Calibri"/>
              <a:cs typeface="Calibri"/>
            </a:endParaRPr>
          </a:p>
          <a:p>
            <a:pPr marL="755015">
              <a:lnSpc>
                <a:spcPct val="100000"/>
              </a:lnSpc>
              <a:spcBef>
                <a:spcPts val="305"/>
              </a:spcBef>
            </a:pPr>
            <a:r>
              <a:rPr sz="1200" b="1" spc="-10" dirty="0">
                <a:latin typeface="Calibri"/>
                <a:cs typeface="Calibri"/>
              </a:rPr>
              <a:t>General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Requirements:</a:t>
            </a:r>
            <a:endParaRPr sz="1200" dirty="0">
              <a:latin typeface="Calibri"/>
              <a:cs typeface="Calibri"/>
            </a:endParaRPr>
          </a:p>
          <a:p>
            <a:pPr marL="755015" marR="5080">
              <a:lnSpc>
                <a:spcPct val="109200"/>
              </a:lnSpc>
              <a:spcBef>
                <a:spcPts val="10"/>
              </a:spcBef>
            </a:pPr>
            <a:r>
              <a:rPr sz="1200" b="1" spc="-10" dirty="0">
                <a:latin typeface="Calibri"/>
                <a:cs typeface="Calibri"/>
              </a:rPr>
              <a:t>Identify </a:t>
            </a:r>
            <a:r>
              <a:rPr sz="1200" b="1" spc="-5" dirty="0">
                <a:latin typeface="Calibri"/>
                <a:cs typeface="Calibri"/>
              </a:rPr>
              <a:t>commonly used glaziers’ </a:t>
            </a:r>
            <a:r>
              <a:rPr sz="1200" b="1" spc="-10" dirty="0">
                <a:latin typeface="Calibri"/>
                <a:cs typeface="Calibri"/>
              </a:rPr>
              <a:t>tools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their </a:t>
            </a:r>
            <a:r>
              <a:rPr sz="1200" b="1" spc="-5" dirty="0">
                <a:latin typeface="Calibri"/>
                <a:cs typeface="Calibri"/>
              </a:rPr>
              <a:t>uses, and select the </a:t>
            </a:r>
            <a:r>
              <a:rPr sz="1200" b="1" spc="-10" dirty="0">
                <a:latin typeface="Calibri"/>
                <a:cs typeface="Calibri"/>
              </a:rPr>
              <a:t>appropriate  hand tools </a:t>
            </a:r>
            <a:r>
              <a:rPr sz="1200" b="1" dirty="0">
                <a:latin typeface="Calibri"/>
                <a:cs typeface="Calibri"/>
              </a:rPr>
              <a:t>for </a:t>
            </a:r>
            <a:r>
              <a:rPr sz="1200" b="1" spc="-10" dirty="0">
                <a:latin typeface="Calibri"/>
                <a:cs typeface="Calibri"/>
              </a:rPr>
              <a:t>specific </a:t>
            </a:r>
            <a:r>
              <a:rPr sz="1200" b="1" spc="-5" dirty="0">
                <a:latin typeface="Calibri"/>
                <a:cs typeface="Calibri"/>
              </a:rPr>
              <a:t>tasks, and use </a:t>
            </a:r>
            <a:r>
              <a:rPr sz="1200" b="1" spc="-10" dirty="0">
                <a:latin typeface="Calibri"/>
                <a:cs typeface="Calibri"/>
              </a:rPr>
              <a:t>safely </a:t>
            </a:r>
            <a:r>
              <a:rPr sz="1200" b="1" spc="-5" dirty="0">
                <a:latin typeface="Calibri"/>
                <a:cs typeface="Calibri"/>
              </a:rPr>
              <a:t>and</a:t>
            </a:r>
            <a:r>
              <a:rPr sz="1200" b="1" spc="10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effectively.</a:t>
            </a:r>
            <a:endParaRPr sz="1200" dirty="0">
              <a:latin typeface="Calibri"/>
              <a:cs typeface="Calibri"/>
            </a:endParaRPr>
          </a:p>
          <a:p>
            <a:pPr marL="1212215" lvl="1" indent="-228600">
              <a:lnSpc>
                <a:spcPct val="100000"/>
              </a:lnSpc>
              <a:spcBef>
                <a:spcPts val="215"/>
              </a:spcBef>
              <a:buFont typeface="Symbol"/>
              <a:buChar char=""/>
              <a:tabLst>
                <a:tab pos="1212215" algn="l"/>
                <a:tab pos="1212850" algn="l"/>
              </a:tabLst>
            </a:pPr>
            <a:r>
              <a:rPr sz="1100" spc="-10" dirty="0">
                <a:latin typeface="Calibri"/>
                <a:cs typeface="Calibri"/>
              </a:rPr>
              <a:t>Selecting the right tool for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endParaRPr sz="1100" dirty="0">
              <a:latin typeface="Calibri"/>
              <a:cs typeface="Calibri"/>
            </a:endParaRPr>
          </a:p>
          <a:p>
            <a:pPr marL="1212850" lvl="1" indent="-229235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1212850" algn="l"/>
                <a:tab pos="1213485" algn="l"/>
              </a:tabLst>
            </a:pPr>
            <a:r>
              <a:rPr sz="1100" spc="-10" dirty="0">
                <a:latin typeface="Calibri"/>
                <a:cs typeface="Calibri"/>
              </a:rPr>
              <a:t>Care, maintenance, storage,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inspection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hand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tools</a:t>
            </a:r>
            <a:endParaRPr sz="1100" dirty="0">
              <a:latin typeface="Calibri"/>
              <a:cs typeface="Calibri"/>
            </a:endParaRPr>
          </a:p>
          <a:p>
            <a:pPr marL="1212850" lvl="1" indent="-229235">
              <a:lnSpc>
                <a:spcPct val="100000"/>
              </a:lnSpc>
              <a:spcBef>
                <a:spcPts val="175"/>
              </a:spcBef>
              <a:buFont typeface="Symbol"/>
              <a:buChar char=""/>
              <a:tabLst>
                <a:tab pos="1212850" algn="l"/>
                <a:tab pos="1213485" algn="l"/>
              </a:tabLst>
            </a:pPr>
            <a:r>
              <a:rPr sz="1100" spc="-5" dirty="0">
                <a:latin typeface="Calibri"/>
                <a:cs typeface="Calibri"/>
              </a:rPr>
              <a:t>How to store </a:t>
            </a:r>
            <a:r>
              <a:rPr sz="1100" spc="-10" dirty="0">
                <a:latin typeface="Calibri"/>
                <a:cs typeface="Calibri"/>
              </a:rPr>
              <a:t>and secure tools </a:t>
            </a:r>
            <a:r>
              <a:rPr sz="1100" spc="-5" dirty="0">
                <a:latin typeface="Calibri"/>
                <a:cs typeface="Calibri"/>
              </a:rPr>
              <a:t>at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height</a:t>
            </a:r>
            <a:endParaRPr sz="11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400" dirty="0">
              <a:latin typeface="Calibri"/>
              <a:cs typeface="Calibri"/>
            </a:endParaRPr>
          </a:p>
          <a:p>
            <a:pPr marL="1212850">
              <a:lnSpc>
                <a:spcPct val="100000"/>
              </a:lnSpc>
            </a:pPr>
            <a:r>
              <a:rPr sz="1100" b="1" spc="-10" dirty="0">
                <a:latin typeface="Calibri"/>
                <a:cs typeface="Calibri"/>
              </a:rPr>
              <a:t>Common hand tools </a:t>
            </a:r>
            <a:r>
              <a:rPr sz="1100" b="1" spc="-5" dirty="0">
                <a:latin typeface="Calibri"/>
                <a:cs typeface="Calibri"/>
              </a:rPr>
              <a:t>for </a:t>
            </a:r>
            <a:r>
              <a:rPr sz="1100" b="1" spc="-10" dirty="0">
                <a:latin typeface="Calibri"/>
                <a:cs typeface="Calibri"/>
              </a:rPr>
              <a:t>the glazier include but are not limited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to:</a:t>
            </a:r>
            <a:endParaRPr sz="1100" dirty="0">
              <a:latin typeface="Calibri"/>
              <a:cs typeface="Calibri"/>
            </a:endParaRPr>
          </a:p>
          <a:p>
            <a:pPr marL="1727200" lvl="2" indent="-25654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1727200" algn="l"/>
                <a:tab pos="1727835" algn="l"/>
              </a:tabLst>
            </a:pPr>
            <a:r>
              <a:rPr sz="1100" b="1" spc="-10" dirty="0">
                <a:latin typeface="Calibri"/>
                <a:cs typeface="Calibri"/>
              </a:rPr>
              <a:t>Measuring Tools</a:t>
            </a:r>
            <a:r>
              <a:rPr sz="1100" spc="-10" dirty="0">
                <a:latin typeface="Calibri"/>
                <a:cs typeface="Calibri"/>
              </a:rPr>
              <a:t>: Rules, Straight Edges,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Squares</a:t>
            </a:r>
            <a:endParaRPr sz="1100" dirty="0">
              <a:latin typeface="Calibri"/>
              <a:cs typeface="Calibri"/>
            </a:endParaRPr>
          </a:p>
          <a:p>
            <a:pPr marL="1727200" lvl="2" indent="-260985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1727200" algn="l"/>
                <a:tab pos="1727835" algn="l"/>
              </a:tabLst>
            </a:pPr>
            <a:r>
              <a:rPr sz="1100" b="1" spc="-10" dirty="0">
                <a:latin typeface="Calibri"/>
                <a:cs typeface="Calibri"/>
              </a:rPr>
              <a:t>Glass Cutting </a:t>
            </a:r>
            <a:r>
              <a:rPr sz="1100" b="1" spc="-5" dirty="0">
                <a:latin typeface="Calibri"/>
                <a:cs typeface="Calibri"/>
              </a:rPr>
              <a:t>Tools</a:t>
            </a:r>
            <a:r>
              <a:rPr sz="1100" spc="-5" dirty="0">
                <a:latin typeface="Calibri"/>
                <a:cs typeface="Calibri"/>
              </a:rPr>
              <a:t>: Strip </a:t>
            </a:r>
            <a:r>
              <a:rPr sz="1100" spc="-10" dirty="0">
                <a:latin typeface="Calibri"/>
                <a:cs typeface="Calibri"/>
              </a:rPr>
              <a:t>cutter, dry glass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cutter</a:t>
            </a:r>
            <a:endParaRPr sz="1100" dirty="0">
              <a:latin typeface="Calibri"/>
              <a:cs typeface="Calibri"/>
            </a:endParaRPr>
          </a:p>
          <a:p>
            <a:pPr marL="1727835" lvl="2" indent="-261620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1727835" algn="l"/>
                <a:tab pos="1728470" algn="l"/>
              </a:tabLst>
            </a:pPr>
            <a:r>
              <a:rPr sz="1100" b="1" spc="-10" dirty="0">
                <a:latin typeface="Calibri"/>
                <a:cs typeface="Calibri"/>
              </a:rPr>
              <a:t>Glass Breaking </a:t>
            </a:r>
            <a:r>
              <a:rPr sz="1100" b="1" spc="-5" dirty="0">
                <a:latin typeface="Calibri"/>
                <a:cs typeface="Calibri"/>
              </a:rPr>
              <a:t>Tools</a:t>
            </a:r>
            <a:r>
              <a:rPr sz="1100" spc="-5" dirty="0">
                <a:latin typeface="Calibri"/>
                <a:cs typeface="Calibri"/>
              </a:rPr>
              <a:t>: </a:t>
            </a:r>
            <a:r>
              <a:rPr sz="1100" spc="-10" dirty="0">
                <a:latin typeface="Calibri"/>
                <a:cs typeface="Calibri"/>
              </a:rPr>
              <a:t>plate pliers, breaking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pliers</a:t>
            </a:r>
            <a:endParaRPr sz="1100" dirty="0">
              <a:latin typeface="Calibri"/>
              <a:cs typeface="Calibri"/>
            </a:endParaRPr>
          </a:p>
          <a:p>
            <a:pPr marL="1727835" lvl="2" indent="-260985">
              <a:lnSpc>
                <a:spcPct val="100000"/>
              </a:lnSpc>
              <a:spcBef>
                <a:spcPts val="130"/>
              </a:spcBef>
              <a:buFont typeface="Calibri"/>
              <a:buAutoNum type="arabicPeriod"/>
              <a:tabLst>
                <a:tab pos="1727835" algn="l"/>
                <a:tab pos="1728470" algn="l"/>
              </a:tabLst>
            </a:pPr>
            <a:r>
              <a:rPr sz="1100" b="1" spc="-15" dirty="0">
                <a:latin typeface="Calibri"/>
                <a:cs typeface="Calibri"/>
              </a:rPr>
              <a:t>Sealant </a:t>
            </a:r>
            <a:r>
              <a:rPr sz="1100" b="1" spc="-10" dirty="0">
                <a:latin typeface="Calibri"/>
                <a:cs typeface="Calibri"/>
              </a:rPr>
              <a:t>Applicators</a:t>
            </a:r>
            <a:r>
              <a:rPr sz="1100" spc="-10" dirty="0">
                <a:latin typeface="Calibri"/>
                <a:cs typeface="Calibri"/>
              </a:rPr>
              <a:t>: Caulk </a:t>
            </a:r>
            <a:r>
              <a:rPr sz="1100" spc="-15" dirty="0">
                <a:latin typeface="Calibri"/>
                <a:cs typeface="Calibri"/>
              </a:rPr>
              <a:t>guns, </a:t>
            </a:r>
            <a:r>
              <a:rPr sz="1100" spc="-10" dirty="0">
                <a:latin typeface="Calibri"/>
                <a:cs typeface="Calibri"/>
              </a:rPr>
              <a:t>Putty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knife</a:t>
            </a:r>
            <a:endParaRPr sz="1100" dirty="0">
              <a:latin typeface="Calibri"/>
              <a:cs typeface="Calibri"/>
            </a:endParaRPr>
          </a:p>
          <a:p>
            <a:pPr marL="1728470" lvl="2" indent="-26098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1727835" algn="l"/>
                <a:tab pos="1728470" algn="l"/>
              </a:tabLst>
            </a:pPr>
            <a:r>
              <a:rPr sz="1100" b="1" spc="-10" dirty="0">
                <a:latin typeface="Calibri"/>
                <a:cs typeface="Calibri"/>
              </a:rPr>
              <a:t>Utility</a:t>
            </a:r>
            <a:r>
              <a:rPr sz="1100" b="1" spc="-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Knives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893318"/>
            <a:ext cx="5687060" cy="541058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05"/>
              </a:spcBef>
              <a:buAutoNum type="arabicPeriod" startAt="2"/>
              <a:tabLst>
                <a:tab pos="241300" algn="l"/>
              </a:tabLst>
            </a:pPr>
            <a:r>
              <a:rPr sz="1200" b="1" i="1" spc="-5" dirty="0">
                <a:solidFill>
                  <a:srgbClr val="2E5395"/>
                </a:solidFill>
                <a:latin typeface="Calibri"/>
                <a:cs typeface="Calibri"/>
              </a:rPr>
              <a:t>Glass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Handling</a:t>
            </a:r>
            <a:r>
              <a:rPr sz="1200" b="1" i="1" spc="-100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Equipment</a:t>
            </a:r>
            <a:endParaRPr sz="1200" dirty="0">
              <a:latin typeface="Calibri"/>
              <a:cs typeface="Calibri"/>
            </a:endParaRPr>
          </a:p>
          <a:p>
            <a:pPr marL="463550">
              <a:lnSpc>
                <a:spcPct val="100000"/>
              </a:lnSpc>
              <a:spcBef>
                <a:spcPts val="305"/>
              </a:spcBef>
            </a:pPr>
            <a:r>
              <a:rPr sz="1200" b="1" spc="-10" dirty="0">
                <a:latin typeface="Calibri"/>
                <a:cs typeface="Calibri"/>
              </a:rPr>
              <a:t>General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Requirements:</a:t>
            </a:r>
            <a:endParaRPr sz="1200" dirty="0">
              <a:latin typeface="Calibri"/>
              <a:cs typeface="Calibri"/>
            </a:endParaRPr>
          </a:p>
          <a:p>
            <a:pPr marL="463550" marR="348615">
              <a:lnSpc>
                <a:spcPct val="109200"/>
              </a:lnSpc>
              <a:spcBef>
                <a:spcPts val="10"/>
              </a:spcBef>
            </a:pPr>
            <a:r>
              <a:rPr sz="1200" b="1" spc="-10" dirty="0">
                <a:latin typeface="Calibri"/>
                <a:cs typeface="Calibri"/>
              </a:rPr>
              <a:t>Selection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10" dirty="0">
                <a:latin typeface="Calibri"/>
                <a:cs typeface="Calibri"/>
              </a:rPr>
              <a:t>appropriate </a:t>
            </a:r>
            <a:r>
              <a:rPr sz="1200" b="1" spc="-5" dirty="0">
                <a:latin typeface="Calibri"/>
                <a:cs typeface="Calibri"/>
              </a:rPr>
              <a:t>glass </a:t>
            </a:r>
            <a:r>
              <a:rPr sz="1200" b="1" spc="-10" dirty="0">
                <a:latin typeface="Calibri"/>
                <a:cs typeface="Calibri"/>
              </a:rPr>
              <a:t>handling equipment </a:t>
            </a:r>
            <a:r>
              <a:rPr sz="1200" b="1" spc="-5" dirty="0">
                <a:latin typeface="Calibri"/>
                <a:cs typeface="Calibri"/>
              </a:rPr>
              <a:t>(i.e. </a:t>
            </a:r>
            <a:r>
              <a:rPr sz="1200" b="1" spc="-10" dirty="0">
                <a:latin typeface="Calibri"/>
                <a:cs typeface="Calibri"/>
              </a:rPr>
              <a:t>vacuum </a:t>
            </a:r>
            <a:r>
              <a:rPr sz="1200" b="1" spc="-5" dirty="0">
                <a:latin typeface="Calibri"/>
                <a:cs typeface="Calibri"/>
              </a:rPr>
              <a:t>glass </a:t>
            </a:r>
            <a:r>
              <a:rPr sz="1200" b="1" spc="-10" dirty="0">
                <a:latin typeface="Calibri"/>
                <a:cs typeface="Calibri"/>
              </a:rPr>
              <a:t>hoists,  suction </a:t>
            </a:r>
            <a:r>
              <a:rPr sz="1200" b="1" spc="-5" dirty="0">
                <a:latin typeface="Calibri"/>
                <a:cs typeface="Calibri"/>
              </a:rPr>
              <a:t>cups, A-frame </a:t>
            </a:r>
            <a:r>
              <a:rPr sz="1200" b="1" spc="-10" dirty="0">
                <a:latin typeface="Calibri"/>
                <a:cs typeface="Calibri"/>
              </a:rPr>
              <a:t>carts, spider-lifts, </a:t>
            </a:r>
            <a:r>
              <a:rPr sz="1200" b="1" spc="-5" dirty="0">
                <a:latin typeface="Calibri"/>
                <a:cs typeface="Calibri"/>
              </a:rPr>
              <a:t>etc.) </a:t>
            </a:r>
            <a:r>
              <a:rPr sz="1200" b="1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their effective </a:t>
            </a:r>
            <a:r>
              <a:rPr sz="1200" b="1" spc="-5" dirty="0">
                <a:latin typeface="Calibri"/>
                <a:cs typeface="Calibri"/>
              </a:rPr>
              <a:t>and safe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use.</a:t>
            </a:r>
            <a:endParaRPr sz="1200" dirty="0">
              <a:latin typeface="Calibri"/>
              <a:cs typeface="Calibri"/>
            </a:endParaRPr>
          </a:p>
          <a:p>
            <a:pPr marL="920750" lvl="1" indent="-229235">
              <a:lnSpc>
                <a:spcPct val="100000"/>
              </a:lnSpc>
              <a:spcBef>
                <a:spcPts val="210"/>
              </a:spcBef>
              <a:buFont typeface="Symbol"/>
              <a:buChar char=""/>
              <a:tabLst>
                <a:tab pos="920750" algn="l"/>
                <a:tab pos="921385" algn="l"/>
              </a:tabLst>
            </a:pPr>
            <a:r>
              <a:rPr sz="1100" spc="-10" dirty="0">
                <a:latin typeface="Calibri"/>
                <a:cs typeface="Calibri"/>
              </a:rPr>
              <a:t>Glass prep, positioning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securing</a:t>
            </a:r>
            <a:endParaRPr sz="1100" dirty="0">
              <a:latin typeface="Calibri"/>
              <a:cs typeface="Calibri"/>
            </a:endParaRPr>
          </a:p>
          <a:p>
            <a:pPr marL="920750" lvl="1" indent="-229235">
              <a:lnSpc>
                <a:spcPct val="100000"/>
              </a:lnSpc>
              <a:spcBef>
                <a:spcPts val="175"/>
              </a:spcBef>
              <a:buFont typeface="Symbol"/>
              <a:buChar char=""/>
              <a:tabLst>
                <a:tab pos="920750" algn="l"/>
                <a:tab pos="921385" algn="l"/>
              </a:tabLst>
            </a:pPr>
            <a:r>
              <a:rPr sz="1100" spc="-10" dirty="0">
                <a:latin typeface="Calibri"/>
                <a:cs typeface="Calibri"/>
              </a:rPr>
              <a:t>Protecting glass edges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surfaces</a:t>
            </a:r>
            <a:endParaRPr sz="1100" dirty="0">
              <a:latin typeface="Calibri"/>
              <a:cs typeface="Calibri"/>
            </a:endParaRPr>
          </a:p>
          <a:p>
            <a:pPr marL="920750" lvl="1" indent="-229235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920750" algn="l"/>
                <a:tab pos="921385" algn="l"/>
              </a:tabLst>
            </a:pPr>
            <a:r>
              <a:rPr sz="1100" spc="-10" dirty="0">
                <a:latin typeface="Calibri"/>
                <a:cs typeface="Calibri"/>
              </a:rPr>
              <a:t>Understanding capacity </a:t>
            </a:r>
            <a:r>
              <a:rPr sz="1100" spc="-5" dirty="0">
                <a:latin typeface="Calibri"/>
                <a:cs typeface="Calibri"/>
              </a:rPr>
              <a:t>and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limitations</a:t>
            </a:r>
            <a:endParaRPr sz="11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200" dirty="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</a:pPr>
            <a:endParaRPr sz="1500" dirty="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buAutoNum type="arabicPeriod" startAt="3"/>
              <a:tabLst>
                <a:tab pos="242570" algn="l"/>
              </a:tabLst>
            </a:pP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Portable Power</a:t>
            </a:r>
            <a:r>
              <a:rPr sz="1200" b="1" i="1" spc="-20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Tools</a:t>
            </a:r>
            <a:endParaRPr sz="1200" dirty="0">
              <a:latin typeface="Calibri"/>
              <a:cs typeface="Calibri"/>
            </a:endParaRPr>
          </a:p>
          <a:p>
            <a:pPr marL="463550">
              <a:lnSpc>
                <a:spcPct val="100000"/>
              </a:lnSpc>
              <a:spcBef>
                <a:spcPts val="305"/>
              </a:spcBef>
            </a:pPr>
            <a:r>
              <a:rPr sz="1200" b="1" spc="-10" dirty="0">
                <a:latin typeface="Calibri"/>
                <a:cs typeface="Calibri"/>
              </a:rPr>
              <a:t>General Requirements:</a:t>
            </a:r>
            <a:endParaRPr sz="1200" dirty="0">
              <a:latin typeface="Calibri"/>
              <a:cs typeface="Calibri"/>
            </a:endParaRPr>
          </a:p>
          <a:p>
            <a:pPr marL="463550" marR="111760">
              <a:lnSpc>
                <a:spcPct val="101699"/>
              </a:lnSpc>
            </a:pPr>
            <a:r>
              <a:rPr sz="1200" b="1" spc="-10" dirty="0">
                <a:latin typeface="Calibri"/>
                <a:cs typeface="Calibri"/>
              </a:rPr>
              <a:t>Identify commonly </a:t>
            </a:r>
            <a:r>
              <a:rPr sz="1200" b="1" dirty="0">
                <a:latin typeface="Calibri"/>
                <a:cs typeface="Calibri"/>
              </a:rPr>
              <a:t>used </a:t>
            </a:r>
            <a:r>
              <a:rPr sz="1200" b="1" spc="-10" dirty="0">
                <a:latin typeface="Calibri"/>
                <a:cs typeface="Calibri"/>
              </a:rPr>
              <a:t>glaziers’ </a:t>
            </a:r>
            <a:r>
              <a:rPr sz="1200" b="1" spc="-5" dirty="0">
                <a:latin typeface="Calibri"/>
                <a:cs typeface="Calibri"/>
              </a:rPr>
              <a:t>power </a:t>
            </a:r>
            <a:r>
              <a:rPr sz="1200" b="1" spc="-10" dirty="0">
                <a:latin typeface="Calibri"/>
                <a:cs typeface="Calibri"/>
              </a:rPr>
              <a:t>tools </a:t>
            </a:r>
            <a:r>
              <a:rPr sz="1200" b="1" spc="-5" dirty="0">
                <a:latin typeface="Calibri"/>
                <a:cs typeface="Calibri"/>
              </a:rPr>
              <a:t>and be </a:t>
            </a:r>
            <a:r>
              <a:rPr sz="1200" b="1" spc="-10" dirty="0">
                <a:latin typeface="Calibri"/>
                <a:cs typeface="Calibri"/>
              </a:rPr>
              <a:t>familiar with their </a:t>
            </a:r>
            <a:r>
              <a:rPr sz="1200" b="1" spc="-5" dirty="0">
                <a:latin typeface="Calibri"/>
                <a:cs typeface="Calibri"/>
              </a:rPr>
              <a:t>uses </a:t>
            </a:r>
            <a:r>
              <a:rPr sz="1200" b="1" spc="-10" dirty="0">
                <a:latin typeface="Calibri"/>
                <a:cs typeface="Calibri"/>
              </a:rPr>
              <a:t>and  selection </a:t>
            </a:r>
            <a:r>
              <a:rPr sz="1200" b="1" spc="-5" dirty="0">
                <a:latin typeface="Calibri"/>
                <a:cs typeface="Calibri"/>
              </a:rPr>
              <a:t>of </a:t>
            </a:r>
            <a:r>
              <a:rPr sz="1200" b="1" spc="-10" dirty="0">
                <a:latin typeface="Calibri"/>
                <a:cs typeface="Calibri"/>
              </a:rPr>
              <a:t>appropriate power tools </a:t>
            </a:r>
            <a:r>
              <a:rPr sz="1200" b="1" spc="-5" dirty="0">
                <a:latin typeface="Calibri"/>
                <a:cs typeface="Calibri"/>
              </a:rPr>
              <a:t>for </a:t>
            </a:r>
            <a:r>
              <a:rPr sz="1200" b="1" spc="-10" dirty="0">
                <a:latin typeface="Calibri"/>
                <a:cs typeface="Calibri"/>
              </a:rPr>
              <a:t>specific </a:t>
            </a:r>
            <a:r>
              <a:rPr sz="1200" b="1" dirty="0">
                <a:latin typeface="Calibri"/>
                <a:cs typeface="Calibri"/>
              </a:rPr>
              <a:t>tasks; </a:t>
            </a:r>
            <a:r>
              <a:rPr sz="1200" b="1" spc="-5" dirty="0">
                <a:latin typeface="Calibri"/>
                <a:cs typeface="Calibri"/>
              </a:rPr>
              <a:t>and use the tools </a:t>
            </a:r>
            <a:r>
              <a:rPr sz="1200" b="1" spc="-10" dirty="0">
                <a:latin typeface="Calibri"/>
                <a:cs typeface="Calibri"/>
              </a:rPr>
              <a:t>safely  </a:t>
            </a:r>
            <a:r>
              <a:rPr sz="1200" b="1" spc="-5" dirty="0">
                <a:latin typeface="Calibri"/>
                <a:cs typeface="Calibri"/>
              </a:rPr>
              <a:t>and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effectively.</a:t>
            </a:r>
            <a:endParaRPr sz="1200" dirty="0">
              <a:latin typeface="Calibri"/>
              <a:cs typeface="Calibri"/>
            </a:endParaRPr>
          </a:p>
          <a:p>
            <a:pPr marL="918210" lvl="1" indent="-229235">
              <a:lnSpc>
                <a:spcPct val="100000"/>
              </a:lnSpc>
              <a:spcBef>
                <a:spcPts val="370"/>
              </a:spcBef>
              <a:buFont typeface="Symbol"/>
              <a:buChar char=""/>
              <a:tabLst>
                <a:tab pos="918210" algn="l"/>
                <a:tab pos="918844" algn="l"/>
              </a:tabLst>
            </a:pPr>
            <a:r>
              <a:rPr sz="1100" spc="-10" dirty="0">
                <a:latin typeface="Calibri"/>
                <a:cs typeface="Calibri"/>
              </a:rPr>
              <a:t>Selecting the right tool for </a:t>
            </a:r>
            <a:r>
              <a:rPr sz="1100" spc="-5" dirty="0">
                <a:latin typeface="Calibri"/>
                <a:cs typeface="Calibri"/>
              </a:rPr>
              <a:t>the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job</a:t>
            </a:r>
            <a:endParaRPr sz="1100" dirty="0">
              <a:latin typeface="Calibri"/>
              <a:cs typeface="Calibri"/>
            </a:endParaRPr>
          </a:p>
          <a:p>
            <a:pPr marL="920750" lvl="1" indent="-229235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920750" algn="l"/>
                <a:tab pos="921385" algn="l"/>
              </a:tabLst>
            </a:pPr>
            <a:r>
              <a:rPr sz="1100" spc="-10" dirty="0">
                <a:latin typeface="Calibri"/>
                <a:cs typeface="Calibri"/>
              </a:rPr>
              <a:t>Inspection </a:t>
            </a:r>
            <a:r>
              <a:rPr sz="1100" spc="-5" dirty="0">
                <a:latin typeface="Calibri"/>
                <a:cs typeface="Calibri"/>
              </a:rPr>
              <a:t>of the </a:t>
            </a:r>
            <a:r>
              <a:rPr sz="1100" spc="-10" dirty="0">
                <a:latin typeface="Calibri"/>
                <a:cs typeface="Calibri"/>
              </a:rPr>
              <a:t>cord, </a:t>
            </a:r>
            <a:r>
              <a:rPr sz="1100" spc="-15" dirty="0">
                <a:latin typeface="Calibri"/>
                <a:cs typeface="Calibri"/>
              </a:rPr>
              <a:t>grounding,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housing</a:t>
            </a:r>
            <a:endParaRPr sz="1100" dirty="0">
              <a:latin typeface="Calibri"/>
              <a:cs typeface="Calibri"/>
            </a:endParaRPr>
          </a:p>
          <a:p>
            <a:pPr marL="920750" lvl="1" indent="-229235">
              <a:lnSpc>
                <a:spcPct val="100000"/>
              </a:lnSpc>
              <a:spcBef>
                <a:spcPts val="175"/>
              </a:spcBef>
              <a:buFont typeface="Symbol"/>
              <a:buChar char=""/>
              <a:tabLst>
                <a:tab pos="920750" algn="l"/>
                <a:tab pos="921385" algn="l"/>
              </a:tabLst>
            </a:pPr>
            <a:r>
              <a:rPr sz="1100" spc="-5" dirty="0">
                <a:latin typeface="Calibri"/>
                <a:cs typeface="Calibri"/>
              </a:rPr>
              <a:t>How to use, </a:t>
            </a:r>
            <a:r>
              <a:rPr sz="1100" spc="-10" dirty="0">
                <a:latin typeface="Calibri"/>
                <a:cs typeface="Calibri"/>
              </a:rPr>
              <a:t>store,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secure </a:t>
            </a:r>
            <a:r>
              <a:rPr sz="1100" spc="-5" dirty="0">
                <a:latin typeface="Calibri"/>
                <a:cs typeface="Calibri"/>
              </a:rPr>
              <a:t>at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height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 dirty="0">
              <a:latin typeface="Calibri"/>
              <a:cs typeface="Calibri"/>
            </a:endParaRPr>
          </a:p>
          <a:p>
            <a:pPr marL="92075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Calibri"/>
                <a:cs typeface="Calibri"/>
              </a:rPr>
              <a:t>Some examples </a:t>
            </a:r>
            <a:r>
              <a:rPr sz="1100" spc="-5" dirty="0">
                <a:latin typeface="Calibri"/>
                <a:cs typeface="Calibri"/>
              </a:rPr>
              <a:t>of Power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Tools:</a:t>
            </a:r>
            <a:endParaRPr sz="1100" dirty="0">
              <a:latin typeface="Calibri"/>
              <a:cs typeface="Calibri"/>
            </a:endParaRPr>
          </a:p>
          <a:p>
            <a:pPr marL="1377950" indent="-229235">
              <a:lnSpc>
                <a:spcPct val="100000"/>
              </a:lnSpc>
              <a:spcBef>
                <a:spcPts val="465"/>
              </a:spcBef>
              <a:buFont typeface="Symbol"/>
              <a:buChar char=""/>
              <a:tabLst>
                <a:tab pos="1377950" algn="l"/>
                <a:tab pos="1378585" algn="l"/>
              </a:tabLst>
            </a:pPr>
            <a:r>
              <a:rPr sz="1100" spc="-10" dirty="0">
                <a:latin typeface="Calibri"/>
                <a:cs typeface="Calibri"/>
              </a:rPr>
              <a:t>Jig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Saws</a:t>
            </a:r>
            <a:endParaRPr sz="1100" dirty="0">
              <a:latin typeface="Calibri"/>
              <a:cs typeface="Calibri"/>
            </a:endParaRPr>
          </a:p>
          <a:p>
            <a:pPr marL="1377950" indent="-229235">
              <a:lnSpc>
                <a:spcPct val="100000"/>
              </a:lnSpc>
              <a:spcBef>
                <a:spcPts val="175"/>
              </a:spcBef>
              <a:buFont typeface="Symbol"/>
              <a:buChar char=""/>
              <a:tabLst>
                <a:tab pos="1377950" algn="l"/>
                <a:tab pos="1378585" algn="l"/>
              </a:tabLst>
            </a:pPr>
            <a:r>
              <a:rPr sz="1100" spc="-5" dirty="0">
                <a:latin typeface="Calibri"/>
                <a:cs typeface="Calibri"/>
              </a:rPr>
              <a:t>Belt </a:t>
            </a:r>
            <a:r>
              <a:rPr sz="1100" spc="-10" dirty="0">
                <a:latin typeface="Calibri"/>
                <a:cs typeface="Calibri"/>
              </a:rPr>
              <a:t>Sanders</a:t>
            </a:r>
            <a:endParaRPr sz="1100" dirty="0">
              <a:latin typeface="Calibri"/>
              <a:cs typeface="Calibri"/>
            </a:endParaRPr>
          </a:p>
          <a:p>
            <a:pPr marL="1377950" indent="-229235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1377950" algn="l"/>
                <a:tab pos="1378585" algn="l"/>
              </a:tabLst>
            </a:pPr>
            <a:r>
              <a:rPr sz="1100" spc="-10" dirty="0">
                <a:latin typeface="Calibri"/>
                <a:cs typeface="Calibri"/>
              </a:rPr>
              <a:t>Dust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Extractor</a:t>
            </a:r>
            <a:endParaRPr sz="1100" dirty="0">
              <a:latin typeface="Calibri"/>
              <a:cs typeface="Calibri"/>
            </a:endParaRPr>
          </a:p>
          <a:p>
            <a:pPr marL="1377950" indent="-229235">
              <a:lnSpc>
                <a:spcPct val="100000"/>
              </a:lnSpc>
              <a:spcBef>
                <a:spcPts val="175"/>
              </a:spcBef>
              <a:buFont typeface="Symbol"/>
              <a:buChar char=""/>
              <a:tabLst>
                <a:tab pos="1377950" algn="l"/>
                <a:tab pos="1378585" algn="l"/>
              </a:tabLst>
            </a:pPr>
            <a:r>
              <a:rPr sz="1100" spc="-10" dirty="0">
                <a:latin typeface="Calibri"/>
                <a:cs typeface="Calibri"/>
              </a:rPr>
              <a:t>E-cut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Blade</a:t>
            </a:r>
            <a:endParaRPr sz="1100" dirty="0">
              <a:latin typeface="Calibri"/>
              <a:cs typeface="Calibri"/>
            </a:endParaRPr>
          </a:p>
          <a:p>
            <a:pPr marL="1377950" indent="-229235">
              <a:lnSpc>
                <a:spcPct val="100000"/>
              </a:lnSpc>
              <a:spcBef>
                <a:spcPts val="195"/>
              </a:spcBef>
              <a:buFont typeface="Symbol"/>
              <a:buChar char=""/>
              <a:tabLst>
                <a:tab pos="1377950" algn="l"/>
                <a:tab pos="1378585" algn="l"/>
              </a:tabLst>
            </a:pPr>
            <a:r>
              <a:rPr sz="1100" spc="-10" dirty="0">
                <a:latin typeface="Calibri"/>
                <a:cs typeface="Calibri"/>
              </a:rPr>
              <a:t>Mushroom</a:t>
            </a:r>
            <a:r>
              <a:rPr sz="1100" spc="-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Blade</a:t>
            </a:r>
            <a:endParaRPr sz="1100" dirty="0">
              <a:latin typeface="Calibri"/>
              <a:cs typeface="Calibri"/>
            </a:endParaRPr>
          </a:p>
          <a:p>
            <a:pPr marL="1377950" indent="-229235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1377950" algn="l"/>
                <a:tab pos="1378585" algn="l"/>
              </a:tabLst>
            </a:pPr>
            <a:r>
              <a:rPr sz="1100" spc="-5" dirty="0">
                <a:latin typeface="Calibri"/>
                <a:cs typeface="Calibri"/>
              </a:rPr>
              <a:t>Drills and</a:t>
            </a:r>
            <a:r>
              <a:rPr sz="1100" spc="-7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drivers</a:t>
            </a:r>
            <a:endParaRPr sz="1100" dirty="0">
              <a:latin typeface="Calibri"/>
              <a:cs typeface="Calibri"/>
            </a:endParaRPr>
          </a:p>
          <a:p>
            <a:pPr marL="1377950" indent="-229235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1377950" algn="l"/>
                <a:tab pos="1378585" algn="l"/>
              </a:tabLst>
            </a:pPr>
            <a:r>
              <a:rPr sz="1100" spc="-5" dirty="0">
                <a:latin typeface="Calibri"/>
                <a:cs typeface="Calibri"/>
              </a:rPr>
              <a:t>Powder actuated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fasteners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1" y="6653597"/>
            <a:ext cx="4343399" cy="24142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685800" y="685800"/>
            <a:ext cx="5775960" cy="208287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241300" algn="l"/>
              </a:tabLst>
            </a:pP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Scaffolding </a:t>
            </a:r>
            <a:r>
              <a:rPr sz="1200" b="1" i="1" spc="-5" dirty="0">
                <a:solidFill>
                  <a:srgbClr val="2E5395"/>
                </a:solidFill>
                <a:latin typeface="Calibri"/>
                <a:cs typeface="Calibri"/>
              </a:rPr>
              <a:t>and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Personal</a:t>
            </a:r>
            <a:r>
              <a:rPr sz="1200" b="1" i="1" spc="-6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Lifts</a:t>
            </a:r>
            <a:endParaRPr sz="1200" dirty="0">
              <a:latin typeface="Calibri"/>
              <a:cs typeface="Calibri"/>
            </a:endParaRPr>
          </a:p>
          <a:p>
            <a:pPr marL="463550">
              <a:lnSpc>
                <a:spcPct val="100000"/>
              </a:lnSpc>
              <a:spcBef>
                <a:spcPts val="305"/>
              </a:spcBef>
            </a:pPr>
            <a:r>
              <a:rPr sz="1200" b="1" spc="-10" dirty="0">
                <a:latin typeface="Calibri"/>
                <a:cs typeface="Calibri"/>
              </a:rPr>
              <a:t>General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Requirements:</a:t>
            </a:r>
            <a:endParaRPr sz="1200" dirty="0">
              <a:latin typeface="Calibri"/>
              <a:cs typeface="Calibri"/>
            </a:endParaRPr>
          </a:p>
          <a:p>
            <a:pPr marL="463550" marR="375285">
              <a:lnSpc>
                <a:spcPct val="101699"/>
              </a:lnSpc>
            </a:pPr>
            <a:r>
              <a:rPr sz="1200" b="1" spc="-10" dirty="0">
                <a:latin typeface="Calibri"/>
                <a:cs typeface="Calibri"/>
              </a:rPr>
              <a:t>Appropriate selection </a:t>
            </a:r>
            <a:r>
              <a:rPr sz="1200" b="1" dirty="0">
                <a:latin typeface="Calibri"/>
                <a:cs typeface="Calibri"/>
              </a:rPr>
              <a:t>of,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knowledge/ability </a:t>
            </a:r>
            <a:r>
              <a:rPr sz="1200" b="1" spc="-5" dirty="0">
                <a:latin typeface="Calibri"/>
                <a:cs typeface="Calibri"/>
              </a:rPr>
              <a:t>to </a:t>
            </a:r>
            <a:r>
              <a:rPr sz="1200" b="1" spc="-10" dirty="0">
                <a:latin typeface="Calibri"/>
                <a:cs typeface="Calibri"/>
              </a:rPr>
              <a:t>work </a:t>
            </a:r>
            <a:r>
              <a:rPr sz="1200" b="1" spc="-5" dirty="0">
                <a:latin typeface="Calibri"/>
                <a:cs typeface="Calibri"/>
              </a:rPr>
              <a:t>from </a:t>
            </a:r>
            <a:r>
              <a:rPr sz="1200" b="1" spc="-10" dirty="0">
                <a:latin typeface="Calibri"/>
                <a:cs typeface="Calibri"/>
              </a:rPr>
              <a:t>elevated </a:t>
            </a:r>
            <a:r>
              <a:rPr sz="1200" b="1" spc="-5" dirty="0">
                <a:latin typeface="Calibri"/>
                <a:cs typeface="Calibri"/>
              </a:rPr>
              <a:t>work  </a:t>
            </a:r>
            <a:r>
              <a:rPr sz="1200" b="1" spc="-10" dirty="0">
                <a:latin typeface="Calibri"/>
                <a:cs typeface="Calibri"/>
              </a:rPr>
              <a:t>platforms </a:t>
            </a:r>
            <a:r>
              <a:rPr sz="1200" b="1" spc="-5" dirty="0">
                <a:latin typeface="Calibri"/>
                <a:cs typeface="Calibri"/>
              </a:rPr>
              <a:t>(i.e. </a:t>
            </a:r>
            <a:r>
              <a:rPr sz="1200" b="1" spc="-10" dirty="0">
                <a:latin typeface="Calibri"/>
                <a:cs typeface="Calibri"/>
              </a:rPr>
              <a:t>scaffolding, personal lifts); </a:t>
            </a:r>
            <a:r>
              <a:rPr sz="1200" b="1" spc="-5" dirty="0">
                <a:latin typeface="Calibri"/>
                <a:cs typeface="Calibri"/>
              </a:rPr>
              <a:t>and correct </a:t>
            </a:r>
            <a:r>
              <a:rPr sz="1200" b="1" spc="-10" dirty="0">
                <a:latin typeface="Calibri"/>
                <a:cs typeface="Calibri"/>
              </a:rPr>
              <a:t>placement </a:t>
            </a:r>
            <a:r>
              <a:rPr sz="1200" b="1" spc="-5" dirty="0">
                <a:latin typeface="Calibri"/>
                <a:cs typeface="Calibri"/>
              </a:rPr>
              <a:t>and assembly  (where </a:t>
            </a:r>
            <a:r>
              <a:rPr sz="1200" b="1" spc="-10" dirty="0">
                <a:latin typeface="Calibri"/>
                <a:cs typeface="Calibri"/>
              </a:rPr>
              <a:t>applicable)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10" dirty="0">
                <a:latin typeface="Calibri"/>
                <a:cs typeface="Calibri"/>
              </a:rPr>
              <a:t>equipment </a:t>
            </a:r>
            <a:r>
              <a:rPr sz="1200" b="1" spc="-5" dirty="0">
                <a:latin typeface="Calibri"/>
                <a:cs typeface="Calibri"/>
              </a:rPr>
              <a:t>and</a:t>
            </a:r>
            <a:r>
              <a:rPr sz="1200" b="1" spc="-18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components.</a:t>
            </a:r>
            <a:endParaRPr sz="1200" dirty="0">
              <a:latin typeface="Calibri"/>
              <a:cs typeface="Calibri"/>
            </a:endParaRPr>
          </a:p>
          <a:p>
            <a:pPr marL="920750" lvl="1" indent="-22923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920750" algn="l"/>
                <a:tab pos="921385" algn="l"/>
              </a:tabLst>
            </a:pPr>
            <a:r>
              <a:rPr sz="1100" spc="-5" dirty="0">
                <a:latin typeface="Calibri"/>
                <a:cs typeface="Calibri"/>
              </a:rPr>
              <a:t>Load </a:t>
            </a:r>
            <a:r>
              <a:rPr sz="1100" spc="-10" dirty="0">
                <a:latin typeface="Calibri"/>
                <a:cs typeface="Calibri"/>
              </a:rPr>
              <a:t>limitations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correct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applications</a:t>
            </a:r>
            <a:endParaRPr sz="1100" dirty="0">
              <a:latin typeface="Calibri"/>
              <a:cs typeface="Calibri"/>
            </a:endParaRPr>
          </a:p>
          <a:p>
            <a:pPr marL="920750" lvl="1" indent="-229235">
              <a:lnSpc>
                <a:spcPct val="100000"/>
              </a:lnSpc>
              <a:spcBef>
                <a:spcPts val="195"/>
              </a:spcBef>
              <a:buFont typeface="Symbol"/>
              <a:buChar char=""/>
              <a:tabLst>
                <a:tab pos="920750" algn="l"/>
                <a:tab pos="921385" algn="l"/>
              </a:tabLst>
            </a:pPr>
            <a:r>
              <a:rPr sz="1100" spc="-10" dirty="0">
                <a:latin typeface="Calibri"/>
                <a:cs typeface="Calibri"/>
              </a:rPr>
              <a:t>Consideration for terrain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base surfaces, plus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barriers</a:t>
            </a:r>
            <a:endParaRPr sz="1100" dirty="0">
              <a:latin typeface="Calibri"/>
              <a:cs typeface="Calibri"/>
            </a:endParaRPr>
          </a:p>
          <a:p>
            <a:pPr marL="920750" lvl="1" indent="-229235">
              <a:lnSpc>
                <a:spcPct val="100000"/>
              </a:lnSpc>
              <a:spcBef>
                <a:spcPts val="175"/>
              </a:spcBef>
              <a:buFont typeface="Symbol"/>
              <a:buChar char=""/>
              <a:tabLst>
                <a:tab pos="920750" algn="l"/>
                <a:tab pos="921385" algn="l"/>
              </a:tabLst>
            </a:pPr>
            <a:r>
              <a:rPr sz="1100" spc="-10" dirty="0">
                <a:latin typeface="Calibri"/>
                <a:cs typeface="Calibri"/>
              </a:rPr>
              <a:t>Inspect for damage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5" dirty="0">
                <a:latin typeface="Calibri"/>
                <a:cs typeface="Calibri"/>
              </a:rPr>
              <a:t>unsafe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conditions</a:t>
            </a:r>
            <a:endParaRPr sz="11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</a:pPr>
            <a:endParaRPr sz="1050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354" y="3523240"/>
            <a:ext cx="3886200" cy="14414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6225" indent="-264160">
              <a:lnSpc>
                <a:spcPct val="100000"/>
              </a:lnSpc>
              <a:spcBef>
                <a:spcPts val="405"/>
              </a:spcBef>
              <a:buAutoNum type="arabicPeriod" startAt="5"/>
              <a:tabLst>
                <a:tab pos="276225" algn="l"/>
                <a:tab pos="276860" algn="l"/>
              </a:tabLst>
            </a:pPr>
            <a:r>
              <a:rPr lang="en-US" sz="1200" b="1" i="1" spc="-5" dirty="0">
                <a:solidFill>
                  <a:srgbClr val="2E5395"/>
                </a:solidFill>
                <a:cs typeface="Calibri"/>
              </a:rPr>
              <a:t>Bits, Tips,</a:t>
            </a:r>
            <a:r>
              <a:rPr lang="en-US" sz="1200" b="1" i="1" spc="-90" dirty="0">
                <a:solidFill>
                  <a:srgbClr val="2E5395"/>
                </a:solidFill>
                <a:cs typeface="Calibri"/>
              </a:rPr>
              <a:t> </a:t>
            </a:r>
            <a:r>
              <a:rPr lang="en-US" sz="1200" b="1" i="1" spc="-10" dirty="0">
                <a:solidFill>
                  <a:srgbClr val="2E5395"/>
                </a:solidFill>
                <a:cs typeface="Calibri"/>
              </a:rPr>
              <a:t>Taps</a:t>
            </a:r>
            <a:endParaRPr lang="en-US" sz="1200" dirty="0">
              <a:cs typeface="Calibri"/>
            </a:endParaRPr>
          </a:p>
          <a:p>
            <a:pPr marL="463550">
              <a:lnSpc>
                <a:spcPct val="100000"/>
              </a:lnSpc>
              <a:spcBef>
                <a:spcPts val="305"/>
              </a:spcBef>
            </a:pPr>
            <a:r>
              <a:rPr lang="en-US" sz="1200" b="1" spc="-10" dirty="0">
                <a:cs typeface="Calibri"/>
              </a:rPr>
              <a:t>General</a:t>
            </a:r>
            <a:r>
              <a:rPr lang="en-US" sz="1200" b="1" spc="-30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Requirements:</a:t>
            </a:r>
            <a:endParaRPr lang="en-US" sz="1200" dirty="0">
              <a:cs typeface="Calibri"/>
            </a:endParaRPr>
          </a:p>
          <a:p>
            <a:pPr marL="463550">
              <a:lnSpc>
                <a:spcPct val="100000"/>
              </a:lnSpc>
              <a:spcBef>
                <a:spcPts val="25"/>
              </a:spcBef>
            </a:pPr>
            <a:r>
              <a:rPr lang="en-US" sz="1200" b="1" spc="-5" dirty="0">
                <a:cs typeface="Calibri"/>
              </a:rPr>
              <a:t>Proper </a:t>
            </a:r>
            <a:r>
              <a:rPr lang="en-US" sz="1200" b="1" spc="-10" dirty="0">
                <a:cs typeface="Calibri"/>
              </a:rPr>
              <a:t>selection </a:t>
            </a:r>
            <a:r>
              <a:rPr lang="en-US" sz="1200" b="1" spc="-5" dirty="0">
                <a:cs typeface="Calibri"/>
              </a:rPr>
              <a:t>and uses </a:t>
            </a:r>
            <a:r>
              <a:rPr lang="en-US" sz="1200" b="1" dirty="0">
                <a:cs typeface="Calibri"/>
              </a:rPr>
              <a:t>of </a:t>
            </a:r>
            <a:r>
              <a:rPr lang="en-US" sz="1200" b="1" spc="-10" dirty="0">
                <a:cs typeface="Calibri"/>
              </a:rPr>
              <a:t>bits, </a:t>
            </a:r>
            <a:r>
              <a:rPr lang="en-US" sz="1200" b="1" spc="-5" dirty="0">
                <a:cs typeface="Calibri"/>
              </a:rPr>
              <a:t>tips, and taps, and </a:t>
            </a:r>
            <a:r>
              <a:rPr lang="en-US" sz="1200" b="1" spc="-10" dirty="0">
                <a:cs typeface="Calibri"/>
              </a:rPr>
              <a:t>their effective </a:t>
            </a:r>
            <a:r>
              <a:rPr lang="en-US" sz="1200" b="1" spc="-5" dirty="0">
                <a:cs typeface="Calibri"/>
              </a:rPr>
              <a:t>and safe</a:t>
            </a:r>
            <a:r>
              <a:rPr lang="en-US" sz="1200" b="1" spc="-175" dirty="0">
                <a:cs typeface="Calibri"/>
              </a:rPr>
              <a:t> </a:t>
            </a:r>
            <a:r>
              <a:rPr lang="en-US" sz="1200" b="1" spc="-5" dirty="0">
                <a:cs typeface="Calibri"/>
              </a:rPr>
              <a:t>use.</a:t>
            </a:r>
            <a:endParaRPr lang="en-US" sz="1200" dirty="0">
              <a:cs typeface="Calibri"/>
            </a:endParaRPr>
          </a:p>
          <a:p>
            <a:pPr marL="920750" lvl="1" indent="-2292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920750" algn="l"/>
                <a:tab pos="921385" algn="l"/>
              </a:tabLst>
            </a:pPr>
            <a:r>
              <a:rPr lang="en-US" sz="1100" spc="-10" dirty="0">
                <a:cs typeface="Calibri"/>
              </a:rPr>
              <a:t>Identification </a:t>
            </a:r>
            <a:r>
              <a:rPr lang="en-US" sz="1100" spc="-5" dirty="0">
                <a:cs typeface="Calibri"/>
              </a:rPr>
              <a:t>of </a:t>
            </a:r>
            <a:r>
              <a:rPr lang="en-US" sz="1100" spc="-10" dirty="0">
                <a:cs typeface="Calibri"/>
              </a:rPr>
              <a:t>types </a:t>
            </a:r>
            <a:r>
              <a:rPr lang="en-US" sz="1100" spc="-5" dirty="0">
                <a:cs typeface="Calibri"/>
              </a:rPr>
              <a:t>and</a:t>
            </a:r>
            <a:r>
              <a:rPr lang="en-US" sz="1100" spc="-50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sizes</a:t>
            </a:r>
            <a:endParaRPr lang="en-US" sz="1100" dirty="0">
              <a:cs typeface="Calibri"/>
            </a:endParaRPr>
          </a:p>
          <a:p>
            <a:pPr marL="920750" lvl="1" indent="-229235">
              <a:lnSpc>
                <a:spcPct val="100000"/>
              </a:lnSpc>
              <a:spcBef>
                <a:spcPts val="175"/>
              </a:spcBef>
              <a:buFont typeface="Symbol"/>
              <a:buChar char=""/>
              <a:tabLst>
                <a:tab pos="920750" algn="l"/>
                <a:tab pos="921385" algn="l"/>
              </a:tabLst>
            </a:pPr>
            <a:r>
              <a:rPr lang="en-US" sz="1100" spc="-10" dirty="0">
                <a:cs typeface="Calibri"/>
              </a:rPr>
              <a:t>Select </a:t>
            </a:r>
            <a:r>
              <a:rPr lang="en-US" sz="1100" spc="-5" dirty="0">
                <a:cs typeface="Calibri"/>
              </a:rPr>
              <a:t>right one </a:t>
            </a:r>
            <a:r>
              <a:rPr lang="en-US" sz="1100" spc="-10" dirty="0">
                <a:cs typeface="Calibri"/>
              </a:rPr>
              <a:t>for the</a:t>
            </a:r>
            <a:r>
              <a:rPr lang="en-US" sz="1100" spc="-30" dirty="0">
                <a:cs typeface="Calibri"/>
              </a:rPr>
              <a:t> </a:t>
            </a:r>
            <a:r>
              <a:rPr lang="en-US" sz="1100" spc="-5" dirty="0">
                <a:cs typeface="Calibri"/>
              </a:rPr>
              <a:t>job</a:t>
            </a:r>
            <a:endParaRPr lang="en-US" sz="1100" dirty="0">
              <a:cs typeface="Calibri"/>
            </a:endParaRPr>
          </a:p>
          <a:p>
            <a:pPr marL="920750" lvl="1" indent="-229235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920750" algn="l"/>
                <a:tab pos="921385" algn="l"/>
              </a:tabLst>
            </a:pPr>
            <a:r>
              <a:rPr lang="en-US" sz="1100" spc="-10" dirty="0">
                <a:cs typeface="Calibri"/>
              </a:rPr>
              <a:t>Proper inspection practices </a:t>
            </a:r>
            <a:r>
              <a:rPr lang="en-US" sz="1100" spc="-5" dirty="0">
                <a:cs typeface="Calibri"/>
              </a:rPr>
              <a:t>and</a:t>
            </a:r>
            <a:r>
              <a:rPr lang="en-US" sz="1100" spc="-15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processes</a:t>
            </a:r>
            <a:endParaRPr lang="en-US" sz="1100" dirty="0"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5178" y="6096000"/>
            <a:ext cx="3886200" cy="21641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60985">
              <a:lnSpc>
                <a:spcPct val="100000"/>
              </a:lnSpc>
              <a:spcBef>
                <a:spcPts val="5"/>
              </a:spcBef>
              <a:buAutoNum type="arabicPeriod" startAt="6"/>
              <a:tabLst>
                <a:tab pos="273050" algn="l"/>
                <a:tab pos="273685" algn="l"/>
              </a:tabLst>
            </a:pPr>
            <a:r>
              <a:rPr lang="en-US" sz="1200" b="1" i="1" spc="-10" dirty="0">
                <a:solidFill>
                  <a:srgbClr val="2E5395"/>
                </a:solidFill>
                <a:cs typeface="Calibri"/>
              </a:rPr>
              <a:t>Rigging </a:t>
            </a:r>
            <a:r>
              <a:rPr lang="en-US" sz="1200" b="1" i="1" spc="-5" dirty="0">
                <a:solidFill>
                  <a:srgbClr val="2E5395"/>
                </a:solidFill>
                <a:cs typeface="Calibri"/>
              </a:rPr>
              <a:t>and</a:t>
            </a:r>
            <a:r>
              <a:rPr lang="en-US" sz="1200" b="1" i="1" spc="-45" dirty="0">
                <a:solidFill>
                  <a:srgbClr val="2E5395"/>
                </a:solidFill>
                <a:cs typeface="Calibri"/>
              </a:rPr>
              <a:t> </a:t>
            </a:r>
            <a:r>
              <a:rPr lang="en-US" sz="1200" b="1" i="1" spc="-10" dirty="0">
                <a:solidFill>
                  <a:srgbClr val="2E5395"/>
                </a:solidFill>
                <a:cs typeface="Calibri"/>
              </a:rPr>
              <a:t>Hoisting</a:t>
            </a:r>
            <a:endParaRPr lang="en-US" sz="1200" dirty="0">
              <a:cs typeface="Calibri"/>
            </a:endParaRPr>
          </a:p>
          <a:p>
            <a:pPr marL="463550">
              <a:lnSpc>
                <a:spcPct val="100000"/>
              </a:lnSpc>
              <a:spcBef>
                <a:spcPts val="305"/>
              </a:spcBef>
            </a:pPr>
            <a:r>
              <a:rPr lang="en-US" sz="1200" b="1" spc="-10" dirty="0">
                <a:cs typeface="Calibri"/>
              </a:rPr>
              <a:t>General</a:t>
            </a:r>
            <a:r>
              <a:rPr lang="en-US" sz="1200" b="1" spc="-30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Requirements:</a:t>
            </a:r>
            <a:endParaRPr lang="en-US" sz="1200" dirty="0">
              <a:cs typeface="Calibri"/>
            </a:endParaRPr>
          </a:p>
          <a:p>
            <a:pPr marL="463550" marR="170180">
              <a:lnSpc>
                <a:spcPct val="101699"/>
              </a:lnSpc>
            </a:pPr>
            <a:r>
              <a:rPr lang="en-US" sz="1200" b="1" dirty="0">
                <a:cs typeface="Calibri"/>
              </a:rPr>
              <a:t>Use of </a:t>
            </a:r>
            <a:r>
              <a:rPr lang="en-US" sz="1200" b="1" spc="-10" dirty="0">
                <a:cs typeface="Calibri"/>
              </a:rPr>
              <a:t>appropriate rigging, hoisting, </a:t>
            </a:r>
            <a:r>
              <a:rPr lang="en-US" sz="1200" b="1" spc="-5" dirty="0">
                <a:cs typeface="Calibri"/>
              </a:rPr>
              <a:t>tag </a:t>
            </a:r>
            <a:r>
              <a:rPr lang="en-US" sz="1200" b="1" spc="-10" dirty="0">
                <a:cs typeface="Calibri"/>
              </a:rPr>
              <a:t>lines </a:t>
            </a:r>
            <a:r>
              <a:rPr lang="en-US" sz="1200" b="1" spc="-5" dirty="0">
                <a:cs typeface="Calibri"/>
              </a:rPr>
              <a:t>and </a:t>
            </a:r>
            <a:r>
              <a:rPr lang="en-US" sz="1200" b="1" spc="-10" dirty="0">
                <a:cs typeface="Calibri"/>
              </a:rPr>
              <a:t>signaling </a:t>
            </a:r>
            <a:r>
              <a:rPr lang="en-US" sz="1200" b="1" spc="-5" dirty="0">
                <a:cs typeface="Calibri"/>
              </a:rPr>
              <a:t>to </a:t>
            </a:r>
            <a:r>
              <a:rPr lang="en-US" sz="1200" b="1" spc="-10" dirty="0">
                <a:cs typeface="Calibri"/>
              </a:rPr>
              <a:t>manipulate </a:t>
            </a:r>
            <a:r>
              <a:rPr lang="en-US" sz="1200" b="1" spc="-5" dirty="0">
                <a:cs typeface="Calibri"/>
              </a:rPr>
              <a:t>(or  </a:t>
            </a:r>
            <a:r>
              <a:rPr lang="en-US" sz="1200" b="1" spc="-10" dirty="0">
                <a:cs typeface="Calibri"/>
              </a:rPr>
              <a:t>facilitate </a:t>
            </a:r>
            <a:r>
              <a:rPr lang="en-US" sz="1200" b="1" spc="-5" dirty="0">
                <a:cs typeface="Calibri"/>
              </a:rPr>
              <a:t>movement of) </a:t>
            </a:r>
            <a:r>
              <a:rPr lang="en-US" sz="1200" b="1" spc="-10" dirty="0">
                <a:cs typeface="Calibri"/>
              </a:rPr>
              <a:t>materials </a:t>
            </a:r>
            <a:r>
              <a:rPr lang="en-US" sz="1200" b="1" dirty="0">
                <a:cs typeface="Calibri"/>
              </a:rPr>
              <a:t>on </a:t>
            </a:r>
            <a:r>
              <a:rPr lang="en-US" sz="1200" b="1" spc="-5" dirty="0">
                <a:cs typeface="Calibri"/>
              </a:rPr>
              <a:t>the job site in </a:t>
            </a:r>
            <a:r>
              <a:rPr lang="en-US" sz="1200" b="1" dirty="0">
                <a:cs typeface="Calibri"/>
              </a:rPr>
              <a:t>a </a:t>
            </a:r>
            <a:r>
              <a:rPr lang="en-US" sz="1200" b="1" spc="-5" dirty="0">
                <a:cs typeface="Calibri"/>
              </a:rPr>
              <a:t>safe and </a:t>
            </a:r>
            <a:r>
              <a:rPr lang="en-US" sz="1200" b="1" spc="-10" dirty="0">
                <a:cs typeface="Calibri"/>
              </a:rPr>
              <a:t>effective</a:t>
            </a:r>
            <a:r>
              <a:rPr lang="en-US" sz="1200" b="1" spc="95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manner.</a:t>
            </a:r>
            <a:endParaRPr lang="en-US" sz="1200" dirty="0">
              <a:cs typeface="Calibri"/>
            </a:endParaRPr>
          </a:p>
          <a:p>
            <a:pPr marL="920750" lvl="1" indent="-229235">
              <a:lnSpc>
                <a:spcPct val="100000"/>
              </a:lnSpc>
              <a:spcBef>
                <a:spcPts val="90"/>
              </a:spcBef>
              <a:buFont typeface="Symbol"/>
              <a:buChar char=""/>
              <a:tabLst>
                <a:tab pos="920750" algn="l"/>
                <a:tab pos="921385" algn="l"/>
              </a:tabLst>
            </a:pPr>
            <a:r>
              <a:rPr lang="en-US" sz="1100" spc="-10" dirty="0">
                <a:cs typeface="Calibri"/>
              </a:rPr>
              <a:t>Identify components </a:t>
            </a:r>
            <a:r>
              <a:rPr lang="en-US" sz="1100" spc="-5" dirty="0">
                <a:cs typeface="Calibri"/>
              </a:rPr>
              <a:t>of </a:t>
            </a:r>
            <a:r>
              <a:rPr lang="en-US" sz="1100" spc="-10" dirty="0">
                <a:cs typeface="Calibri"/>
              </a:rPr>
              <a:t>rigging that encounter glazing</a:t>
            </a:r>
            <a:r>
              <a:rPr lang="en-US" sz="1100" spc="-5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materials</a:t>
            </a:r>
            <a:endParaRPr lang="en-US" sz="1100" dirty="0">
              <a:cs typeface="Calibri"/>
            </a:endParaRPr>
          </a:p>
          <a:p>
            <a:pPr marL="920750" lvl="1" indent="-229235">
              <a:lnSpc>
                <a:spcPct val="100000"/>
              </a:lnSpc>
              <a:spcBef>
                <a:spcPts val="195"/>
              </a:spcBef>
              <a:buFont typeface="Symbol"/>
              <a:buChar char=""/>
              <a:tabLst>
                <a:tab pos="920750" algn="l"/>
                <a:tab pos="921385" algn="l"/>
              </a:tabLst>
            </a:pPr>
            <a:r>
              <a:rPr lang="en-US" sz="1100" spc="-10" dirty="0">
                <a:cs typeface="Calibri"/>
              </a:rPr>
              <a:t>Selection </a:t>
            </a:r>
            <a:r>
              <a:rPr lang="en-US" sz="1100" spc="-5" dirty="0">
                <a:cs typeface="Calibri"/>
              </a:rPr>
              <a:t>of </a:t>
            </a:r>
            <a:r>
              <a:rPr lang="en-US" sz="1100" spc="-10" dirty="0">
                <a:cs typeface="Calibri"/>
              </a:rPr>
              <a:t>proper rigging based upon </a:t>
            </a:r>
            <a:r>
              <a:rPr lang="en-US" sz="1100" spc="-5" dirty="0">
                <a:cs typeface="Calibri"/>
              </a:rPr>
              <a:t>size and </a:t>
            </a:r>
            <a:r>
              <a:rPr lang="en-US" sz="1100" spc="-10" dirty="0">
                <a:cs typeface="Calibri"/>
              </a:rPr>
              <a:t>capacity </a:t>
            </a:r>
            <a:r>
              <a:rPr lang="en-US" sz="1100" spc="-5" dirty="0">
                <a:cs typeface="Calibri"/>
              </a:rPr>
              <a:t>of </a:t>
            </a:r>
            <a:r>
              <a:rPr lang="en-US" sz="1100" spc="-10" dirty="0">
                <a:cs typeface="Calibri"/>
              </a:rPr>
              <a:t>materials being</a:t>
            </a:r>
            <a:r>
              <a:rPr lang="en-US" sz="1100" spc="15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lifted</a:t>
            </a:r>
            <a:endParaRPr lang="en-US" sz="1100" dirty="0">
              <a:cs typeface="Calibri"/>
            </a:endParaRPr>
          </a:p>
          <a:p>
            <a:pPr marL="920750" lvl="1" indent="-228600">
              <a:lnSpc>
                <a:spcPct val="100000"/>
              </a:lnSpc>
              <a:spcBef>
                <a:spcPts val="175"/>
              </a:spcBef>
              <a:buFont typeface="Symbol"/>
              <a:buChar char=""/>
              <a:tabLst>
                <a:tab pos="920750" algn="l"/>
                <a:tab pos="921385" algn="l"/>
              </a:tabLst>
            </a:pPr>
            <a:r>
              <a:rPr lang="en-US" sz="1100" spc="-10" dirty="0">
                <a:cs typeface="Calibri"/>
              </a:rPr>
              <a:t>Securing perimeter </a:t>
            </a:r>
            <a:r>
              <a:rPr lang="en-US" sz="1100" spc="-5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pre-task path</a:t>
            </a:r>
            <a:r>
              <a:rPr lang="en-US" sz="1100" spc="-15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planning</a:t>
            </a:r>
            <a:endParaRPr lang="en-US" sz="110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206" y="1219387"/>
            <a:ext cx="5669280" cy="60593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lvl="1">
              <a:lnSpc>
                <a:spcPct val="100000"/>
              </a:lnSpc>
              <a:spcBef>
                <a:spcPts val="50"/>
              </a:spcBef>
            </a:pPr>
            <a:endParaRPr sz="1050" dirty="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</a:pPr>
            <a:endParaRPr sz="14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533400"/>
            <a:ext cx="5953125" cy="176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C. Construction Documents and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Layout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Calibri"/>
              <a:cs typeface="Calibri"/>
            </a:endParaRPr>
          </a:p>
          <a:p>
            <a:pPr marL="584200" indent="-26416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83565" algn="l"/>
                <a:tab pos="584200" algn="l"/>
              </a:tabLst>
            </a:pP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Project Drawings </a:t>
            </a:r>
            <a:r>
              <a:rPr sz="1200" b="1" i="1" spc="-5" dirty="0">
                <a:solidFill>
                  <a:srgbClr val="2E5395"/>
                </a:solidFill>
                <a:latin typeface="Calibri"/>
                <a:cs typeface="Calibri"/>
              </a:rPr>
              <a:t>and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Document</a:t>
            </a:r>
            <a:r>
              <a:rPr sz="1200" b="1" i="1" spc="-60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  <a:p>
            <a:pPr marL="755650">
              <a:lnSpc>
                <a:spcPct val="100000"/>
              </a:lnSpc>
              <a:spcBef>
                <a:spcPts val="305"/>
              </a:spcBef>
            </a:pPr>
            <a:r>
              <a:rPr sz="1200" b="1" spc="-10" dirty="0">
                <a:latin typeface="Calibri"/>
                <a:cs typeface="Calibri"/>
              </a:rPr>
              <a:t>General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Requirements:</a:t>
            </a:r>
            <a:endParaRPr sz="1200">
              <a:latin typeface="Calibri"/>
              <a:cs typeface="Calibri"/>
            </a:endParaRPr>
          </a:p>
          <a:p>
            <a:pPr marL="753110" marR="165735">
              <a:lnSpc>
                <a:spcPct val="101699"/>
              </a:lnSpc>
            </a:pPr>
            <a:r>
              <a:rPr sz="1200" b="1" spc="-10" dirty="0">
                <a:latin typeface="Calibri"/>
                <a:cs typeface="Calibri"/>
              </a:rPr>
              <a:t>Utilize construction documents </a:t>
            </a:r>
            <a:r>
              <a:rPr sz="1200" b="1" spc="-5" dirty="0">
                <a:latin typeface="Calibri"/>
                <a:cs typeface="Calibri"/>
              </a:rPr>
              <a:t>to </a:t>
            </a:r>
            <a:r>
              <a:rPr sz="1200" b="1" spc="-10" dirty="0">
                <a:latin typeface="Calibri"/>
                <a:cs typeface="Calibri"/>
              </a:rPr>
              <a:t>determine </a:t>
            </a:r>
            <a:r>
              <a:rPr sz="1200" b="1" spc="-5" dirty="0">
                <a:latin typeface="Calibri"/>
                <a:cs typeface="Calibri"/>
              </a:rPr>
              <a:t>correct </a:t>
            </a:r>
            <a:r>
              <a:rPr sz="1200" b="1" spc="-10" dirty="0">
                <a:latin typeface="Calibri"/>
                <a:cs typeface="Calibri"/>
              </a:rPr>
              <a:t>materials, components,  </a:t>
            </a:r>
            <a:r>
              <a:rPr sz="1200" b="1" spc="-5" dirty="0">
                <a:latin typeface="Calibri"/>
                <a:cs typeface="Calibri"/>
              </a:rPr>
              <a:t>systems, </a:t>
            </a:r>
            <a:r>
              <a:rPr sz="1200" b="1" spc="-10" dirty="0">
                <a:latin typeface="Calibri"/>
                <a:cs typeface="Calibri"/>
              </a:rPr>
              <a:t>quantity, </a:t>
            </a:r>
            <a:r>
              <a:rPr sz="1200" b="1" spc="-5" dirty="0">
                <a:latin typeface="Calibri"/>
                <a:cs typeface="Calibri"/>
              </a:rPr>
              <a:t>size, </a:t>
            </a:r>
            <a:r>
              <a:rPr sz="1200" b="1" spc="-10" dirty="0">
                <a:latin typeface="Calibri"/>
                <a:cs typeface="Calibri"/>
              </a:rPr>
              <a:t>fit, opening conditions, and locations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10" dirty="0">
                <a:latin typeface="Calibri"/>
                <a:cs typeface="Calibri"/>
              </a:rPr>
              <a:t>glazing</a:t>
            </a:r>
            <a:r>
              <a:rPr sz="1200" b="1" spc="-8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systems.</a:t>
            </a:r>
            <a:endParaRPr sz="1200">
              <a:latin typeface="Calibri"/>
              <a:cs typeface="Calibri"/>
            </a:endParaRPr>
          </a:p>
          <a:p>
            <a:pPr marL="1212215" lvl="1" indent="-228600">
              <a:lnSpc>
                <a:spcPct val="100000"/>
              </a:lnSpc>
              <a:spcBef>
                <a:spcPts val="90"/>
              </a:spcBef>
              <a:buFont typeface="Symbol"/>
              <a:buChar char=""/>
              <a:tabLst>
                <a:tab pos="1212215" algn="l"/>
                <a:tab pos="1212850" algn="l"/>
              </a:tabLst>
            </a:pPr>
            <a:r>
              <a:rPr sz="1100" spc="-10" dirty="0">
                <a:latin typeface="Calibri"/>
                <a:cs typeface="Calibri"/>
              </a:rPr>
              <a:t>Understand different views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drawings (i.e. plans, sections, elevations,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details,</a:t>
            </a:r>
            <a:endParaRPr sz="1100">
              <a:latin typeface="Calibri"/>
              <a:cs typeface="Calibri"/>
            </a:endParaRPr>
          </a:p>
          <a:p>
            <a:pPr marL="1213485" marR="5080" indent="-635">
              <a:lnSpc>
                <a:spcPct val="109100"/>
              </a:lnSpc>
              <a:spcBef>
                <a:spcPts val="15"/>
              </a:spcBef>
            </a:pPr>
            <a:r>
              <a:rPr sz="1100" spc="-10" dirty="0">
                <a:latin typeface="Calibri"/>
                <a:cs typeface="Calibri"/>
              </a:rPr>
              <a:t>symbols gridlines);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how to maneuver from </a:t>
            </a:r>
            <a:r>
              <a:rPr sz="1100" spc="-5" dirty="0">
                <a:latin typeface="Calibri"/>
                <a:cs typeface="Calibri"/>
              </a:rPr>
              <a:t>one </a:t>
            </a:r>
            <a:r>
              <a:rPr sz="1100" spc="-10" dirty="0">
                <a:latin typeface="Calibri"/>
                <a:cs typeface="Calibri"/>
              </a:rPr>
              <a:t>view to another within </a:t>
            </a: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spc="-10" dirty="0">
                <a:latin typeface="Calibri"/>
                <a:cs typeface="Calibri"/>
              </a:rPr>
              <a:t>same  opening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685800" y="2338123"/>
            <a:ext cx="5791200" cy="65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5510" marR="109220" indent="-228600">
              <a:lnSpc>
                <a:spcPct val="109600"/>
              </a:lnSpc>
              <a:spcBef>
                <a:spcPts val="100"/>
              </a:spcBef>
              <a:buFont typeface="Symbol"/>
              <a:buChar char=""/>
              <a:tabLst>
                <a:tab pos="905510" algn="l"/>
                <a:tab pos="906144" algn="l"/>
              </a:tabLst>
            </a:pPr>
            <a:r>
              <a:rPr lang="en-US" sz="1100" spc="-10" dirty="0">
                <a:cs typeface="Calibri"/>
              </a:rPr>
              <a:t>Determine appropriate materials, quantities, lengths, sizes </a:t>
            </a:r>
            <a:r>
              <a:rPr lang="en-US" sz="1100" spc="-5" dirty="0">
                <a:cs typeface="Calibri"/>
              </a:rPr>
              <a:t>from </a:t>
            </a:r>
            <a:r>
              <a:rPr lang="en-US" sz="1100" spc="-10" dirty="0">
                <a:cs typeface="Calibri"/>
              </a:rPr>
              <a:t>construction </a:t>
            </a:r>
            <a:r>
              <a:rPr lang="en-US" sz="1100" spc="-5" dirty="0">
                <a:cs typeface="Calibri"/>
              </a:rPr>
              <a:t>and  </a:t>
            </a:r>
            <a:r>
              <a:rPr lang="en-US" sz="1100" spc="-10" dirty="0">
                <a:cs typeface="Calibri"/>
              </a:rPr>
              <a:t>shop documents, </a:t>
            </a:r>
            <a:r>
              <a:rPr lang="en-US" sz="1100" spc="-5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locate</a:t>
            </a:r>
            <a:r>
              <a:rPr lang="en-US" sz="1100" spc="-5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accurately</a:t>
            </a:r>
            <a:endParaRPr lang="en-US" sz="1100" dirty="0">
              <a:cs typeface="Calibri"/>
            </a:endParaRPr>
          </a:p>
          <a:p>
            <a:pPr marL="905510" indent="-229235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905510" algn="l"/>
                <a:tab pos="906144" algn="l"/>
              </a:tabLst>
            </a:pPr>
            <a:r>
              <a:rPr lang="en-US" sz="1100" spc="-10" dirty="0">
                <a:cs typeface="Calibri"/>
              </a:rPr>
              <a:t>Identify glazing related materials from those </a:t>
            </a:r>
            <a:r>
              <a:rPr lang="en-US" sz="1100" spc="-5" dirty="0">
                <a:cs typeface="Calibri"/>
              </a:rPr>
              <a:t>of other</a:t>
            </a:r>
            <a:r>
              <a:rPr lang="en-US" sz="1100" spc="-30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trades</a:t>
            </a:r>
            <a:endParaRPr lang="en-US" sz="1100" dirty="0"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544525"/>
            <a:ext cx="6029325" cy="3300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860" indent="-264795">
              <a:lnSpc>
                <a:spcPct val="100000"/>
              </a:lnSpc>
              <a:buAutoNum type="arabicPeriod" startAt="2"/>
              <a:tabLst>
                <a:tab pos="276860" algn="l"/>
                <a:tab pos="277495" algn="l"/>
              </a:tabLst>
            </a:pPr>
            <a:r>
              <a:rPr lang="en-US" sz="1200" b="1" i="1" spc="-10" dirty="0">
                <a:solidFill>
                  <a:srgbClr val="2E5395"/>
                </a:solidFill>
                <a:cs typeface="Calibri"/>
              </a:rPr>
              <a:t>Basics </a:t>
            </a:r>
            <a:r>
              <a:rPr lang="en-US" sz="1200" b="1" i="1" spc="-5" dirty="0">
                <a:solidFill>
                  <a:srgbClr val="2E5395"/>
                </a:solidFill>
                <a:cs typeface="Calibri"/>
              </a:rPr>
              <a:t>of</a:t>
            </a:r>
            <a:r>
              <a:rPr lang="en-US" sz="1200" b="1" i="1" spc="-55" dirty="0">
                <a:solidFill>
                  <a:srgbClr val="2E5395"/>
                </a:solidFill>
                <a:cs typeface="Calibri"/>
              </a:rPr>
              <a:t> </a:t>
            </a:r>
            <a:r>
              <a:rPr lang="en-US" sz="1200" b="1" i="1" spc="-5" dirty="0">
                <a:solidFill>
                  <a:srgbClr val="2E5395"/>
                </a:solidFill>
                <a:cs typeface="Calibri"/>
              </a:rPr>
              <a:t>Layout</a:t>
            </a:r>
            <a:endParaRPr lang="en-US" sz="1200" dirty="0">
              <a:cs typeface="Calibri"/>
            </a:endParaRPr>
          </a:p>
          <a:p>
            <a:pPr marL="448309">
              <a:lnSpc>
                <a:spcPct val="100000"/>
              </a:lnSpc>
              <a:spcBef>
                <a:spcPts val="305"/>
              </a:spcBef>
            </a:pPr>
            <a:r>
              <a:rPr lang="en-US" sz="1200" b="1" spc="-10" dirty="0">
                <a:cs typeface="Calibri"/>
              </a:rPr>
              <a:t>General</a:t>
            </a:r>
            <a:r>
              <a:rPr lang="en-US" sz="1200" b="1" spc="-35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requirements:</a:t>
            </a:r>
            <a:endParaRPr lang="en-US" sz="1200" dirty="0">
              <a:cs typeface="Calibri"/>
            </a:endParaRPr>
          </a:p>
          <a:p>
            <a:pPr marL="448309" marR="354330">
              <a:lnSpc>
                <a:spcPct val="101800"/>
              </a:lnSpc>
              <a:spcBef>
                <a:spcPts val="110"/>
              </a:spcBef>
            </a:pPr>
            <a:r>
              <a:rPr lang="en-US" sz="1200" b="1" spc="-10" dirty="0">
                <a:cs typeface="Calibri"/>
              </a:rPr>
              <a:t>Ability </a:t>
            </a:r>
            <a:r>
              <a:rPr lang="en-US" sz="1200" b="1" spc="-5" dirty="0">
                <a:cs typeface="Calibri"/>
              </a:rPr>
              <a:t>to </a:t>
            </a:r>
            <a:r>
              <a:rPr lang="en-US" sz="1200" b="1" dirty="0">
                <a:cs typeface="Calibri"/>
              </a:rPr>
              <a:t>use </a:t>
            </a:r>
            <a:r>
              <a:rPr lang="en-US" sz="1200" b="1" spc="-10" dirty="0">
                <a:cs typeface="Calibri"/>
              </a:rPr>
              <a:t>math, appropriate contract documents, tools </a:t>
            </a:r>
            <a:r>
              <a:rPr lang="en-US" sz="1200" b="1" spc="-5" dirty="0">
                <a:cs typeface="Calibri"/>
              </a:rPr>
              <a:t>and </a:t>
            </a:r>
            <a:r>
              <a:rPr lang="en-US" sz="1200" b="1" spc="-10" dirty="0">
                <a:cs typeface="Calibri"/>
              </a:rPr>
              <a:t>layout  principles </a:t>
            </a:r>
            <a:r>
              <a:rPr lang="en-US" sz="1200" b="1" spc="-5" dirty="0">
                <a:cs typeface="Calibri"/>
              </a:rPr>
              <a:t>to </a:t>
            </a:r>
            <a:r>
              <a:rPr lang="en-US" sz="1200" b="1" spc="-10" dirty="0">
                <a:cs typeface="Calibri"/>
              </a:rPr>
              <a:t>accurately </a:t>
            </a:r>
            <a:r>
              <a:rPr lang="en-US" sz="1200" b="1" spc="-5" dirty="0">
                <a:cs typeface="Calibri"/>
              </a:rPr>
              <a:t>locate </a:t>
            </a:r>
            <a:r>
              <a:rPr lang="en-US" sz="1200" b="1" spc="-10" dirty="0">
                <a:cs typeface="Calibri"/>
              </a:rPr>
              <a:t>framing members </a:t>
            </a:r>
            <a:r>
              <a:rPr lang="en-US" sz="1200" b="1" spc="-5" dirty="0">
                <a:cs typeface="Calibri"/>
              </a:rPr>
              <a:t>(plumb, level, and </a:t>
            </a:r>
            <a:r>
              <a:rPr lang="en-US" sz="1200" b="1" spc="-10" dirty="0">
                <a:cs typeface="Calibri"/>
              </a:rPr>
              <a:t>square).  Determine </a:t>
            </a:r>
            <a:r>
              <a:rPr lang="en-US" sz="1200" b="1" spc="-5" dirty="0">
                <a:cs typeface="Calibri"/>
              </a:rPr>
              <a:t>from </a:t>
            </a:r>
            <a:r>
              <a:rPr lang="en-US" sz="1200" b="1" spc="-10" dirty="0">
                <a:cs typeface="Calibri"/>
              </a:rPr>
              <a:t>blueprints </a:t>
            </a:r>
            <a:r>
              <a:rPr lang="en-US" sz="1200" b="1" spc="-5" dirty="0">
                <a:cs typeface="Calibri"/>
              </a:rPr>
              <a:t>and </a:t>
            </a:r>
            <a:r>
              <a:rPr lang="en-US" sz="1200" b="1" spc="-10" dirty="0">
                <a:cs typeface="Calibri"/>
              </a:rPr>
              <a:t>contract documents location </a:t>
            </a:r>
            <a:r>
              <a:rPr lang="en-US" sz="1200" b="1" spc="-5" dirty="0">
                <a:cs typeface="Calibri"/>
              </a:rPr>
              <a:t>of </a:t>
            </a:r>
            <a:r>
              <a:rPr lang="en-US" sz="1200" b="1" spc="-10" dirty="0">
                <a:cs typeface="Calibri"/>
              </a:rPr>
              <a:t>control lines  </a:t>
            </a:r>
            <a:r>
              <a:rPr lang="en-US" sz="1200" b="1" spc="-5" dirty="0">
                <a:cs typeface="Calibri"/>
              </a:rPr>
              <a:t>and </a:t>
            </a:r>
            <a:r>
              <a:rPr lang="en-US" sz="1200" b="1" spc="-10" dirty="0">
                <a:cs typeface="Calibri"/>
              </a:rPr>
              <a:t>reference points </a:t>
            </a:r>
            <a:r>
              <a:rPr lang="en-US" sz="1200" b="1" spc="-5" dirty="0">
                <a:cs typeface="Calibri"/>
              </a:rPr>
              <a:t>as </a:t>
            </a:r>
            <a:r>
              <a:rPr lang="en-US" sz="1200" b="1" spc="-10" dirty="0">
                <a:cs typeface="Calibri"/>
              </a:rPr>
              <a:t>they relate </a:t>
            </a:r>
            <a:r>
              <a:rPr lang="en-US" sz="1200" b="1" dirty="0">
                <a:cs typeface="Calibri"/>
              </a:rPr>
              <a:t>to </a:t>
            </a:r>
            <a:r>
              <a:rPr lang="en-US" sz="1200" b="1" spc="-5" dirty="0">
                <a:cs typeface="Calibri"/>
              </a:rPr>
              <a:t>scope </a:t>
            </a:r>
            <a:r>
              <a:rPr lang="en-US" sz="1200" b="1" dirty="0">
                <a:cs typeface="Calibri"/>
              </a:rPr>
              <a:t>of </a:t>
            </a:r>
            <a:r>
              <a:rPr lang="en-US" sz="1200" b="1" spc="-10" dirty="0">
                <a:cs typeface="Calibri"/>
              </a:rPr>
              <a:t>glazier’s</a:t>
            </a:r>
            <a:r>
              <a:rPr lang="en-US" sz="1200" b="1" spc="35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work.</a:t>
            </a:r>
            <a:endParaRPr lang="en-US" sz="1200" dirty="0">
              <a:cs typeface="Calibri"/>
            </a:endParaRPr>
          </a:p>
          <a:p>
            <a:pPr marL="924560" lvl="1" indent="-229235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924560" algn="l"/>
                <a:tab pos="925194" algn="l"/>
              </a:tabLst>
            </a:pPr>
            <a:r>
              <a:rPr lang="en-US" sz="1100" spc="-10" dirty="0">
                <a:cs typeface="Calibri"/>
              </a:rPr>
              <a:t>Ability to evaluate site conditions </a:t>
            </a:r>
            <a:r>
              <a:rPr lang="en-US" sz="1100" spc="-5" dirty="0">
                <a:cs typeface="Calibri"/>
              </a:rPr>
              <a:t>as </a:t>
            </a:r>
            <a:r>
              <a:rPr lang="en-US" sz="1100" spc="-10" dirty="0">
                <a:cs typeface="Calibri"/>
              </a:rPr>
              <a:t>compared to contract</a:t>
            </a:r>
            <a:r>
              <a:rPr lang="en-US" sz="1100" spc="30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documents</a:t>
            </a:r>
            <a:endParaRPr lang="en-US" sz="1100" dirty="0">
              <a:cs typeface="Calibri"/>
            </a:endParaRPr>
          </a:p>
          <a:p>
            <a:pPr marL="924560" marR="201930" lvl="1" indent="-229235">
              <a:lnSpc>
                <a:spcPct val="108600"/>
              </a:lnSpc>
              <a:spcBef>
                <a:spcPts val="80"/>
              </a:spcBef>
              <a:buFont typeface="Symbol"/>
              <a:buChar char=""/>
              <a:tabLst>
                <a:tab pos="924560" algn="l"/>
                <a:tab pos="925194" algn="l"/>
              </a:tabLst>
            </a:pPr>
            <a:r>
              <a:rPr lang="en-US" sz="1100" spc="-10" dirty="0">
                <a:cs typeface="Calibri"/>
              </a:rPr>
              <a:t>Determine plumb, level, </a:t>
            </a:r>
            <a:r>
              <a:rPr lang="en-US" sz="1100" spc="-5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square, </a:t>
            </a:r>
            <a:r>
              <a:rPr lang="en-US" sz="1100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apply </a:t>
            </a:r>
            <a:r>
              <a:rPr lang="en-US" sz="1100" spc="-5" dirty="0">
                <a:cs typeface="Calibri"/>
              </a:rPr>
              <a:t>to </a:t>
            </a:r>
            <a:r>
              <a:rPr lang="en-US" sz="1100" spc="-10" dirty="0">
                <a:cs typeface="Calibri"/>
              </a:rPr>
              <a:t>benchmark/reference points;  and understanding</a:t>
            </a:r>
            <a:r>
              <a:rPr lang="en-US" sz="1100" spc="-15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tolerances</a:t>
            </a:r>
            <a:endParaRPr lang="en-US" sz="1100" dirty="0">
              <a:cs typeface="Calibri"/>
            </a:endParaRPr>
          </a:p>
          <a:p>
            <a:pPr marL="924560" lvl="1" indent="-229235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924560" algn="l"/>
                <a:tab pos="925194" algn="l"/>
              </a:tabLst>
            </a:pPr>
            <a:r>
              <a:rPr lang="en-US" sz="1100" spc="-10" dirty="0">
                <a:cs typeface="Calibri"/>
              </a:rPr>
              <a:t>Proper selection </a:t>
            </a:r>
            <a:r>
              <a:rPr lang="en-US" sz="1100" spc="-5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use </a:t>
            </a:r>
            <a:r>
              <a:rPr lang="en-US" sz="1100" spc="-5" dirty="0">
                <a:cs typeface="Calibri"/>
              </a:rPr>
              <a:t>of </a:t>
            </a:r>
            <a:r>
              <a:rPr lang="en-US" sz="1100" spc="-10" dirty="0">
                <a:cs typeface="Calibri"/>
              </a:rPr>
              <a:t>layout tools (i.e. </a:t>
            </a:r>
            <a:r>
              <a:rPr lang="en-US" sz="1100" spc="-5" dirty="0">
                <a:cs typeface="Calibri"/>
              </a:rPr>
              <a:t>tape </a:t>
            </a:r>
            <a:r>
              <a:rPr lang="en-US" sz="1100" spc="-10" dirty="0">
                <a:cs typeface="Calibri"/>
              </a:rPr>
              <a:t>measure, level, </a:t>
            </a:r>
            <a:r>
              <a:rPr lang="en-US" sz="1100" spc="-5" dirty="0">
                <a:cs typeface="Calibri"/>
              </a:rPr>
              <a:t>laser, etc.).</a:t>
            </a:r>
            <a:endParaRPr lang="en-US" sz="1100" dirty="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lang="en-US" sz="1000" dirty="0">
              <a:cs typeface="Calibri"/>
            </a:endParaRPr>
          </a:p>
          <a:p>
            <a:pPr marL="962660" marR="127635" algn="just">
              <a:lnSpc>
                <a:spcPct val="109300"/>
              </a:lnSpc>
            </a:pPr>
            <a:r>
              <a:rPr lang="en-US" sz="1100" b="1" spc="-10" dirty="0">
                <a:cs typeface="Calibri"/>
              </a:rPr>
              <a:t>Plumb: </a:t>
            </a:r>
            <a:r>
              <a:rPr lang="en-US" sz="1100" spc="-5" dirty="0">
                <a:cs typeface="Calibri"/>
              </a:rPr>
              <a:t>Plumb is </a:t>
            </a:r>
            <a:r>
              <a:rPr lang="en-US" sz="1100" spc="-10" dirty="0">
                <a:cs typeface="Calibri"/>
              </a:rPr>
              <a:t>defined </a:t>
            </a:r>
            <a:r>
              <a:rPr lang="en-US" sz="1100" dirty="0">
                <a:cs typeface="Calibri"/>
              </a:rPr>
              <a:t>as </a:t>
            </a:r>
            <a:r>
              <a:rPr lang="en-US" sz="1100" spc="-10" dirty="0">
                <a:cs typeface="Calibri"/>
              </a:rPr>
              <a:t>true to </a:t>
            </a:r>
            <a:r>
              <a:rPr lang="en-US" sz="1100" spc="-5" dirty="0">
                <a:cs typeface="Calibri"/>
              </a:rPr>
              <a:t>a </a:t>
            </a:r>
            <a:r>
              <a:rPr lang="en-US" sz="1100" spc="-10" dirty="0">
                <a:cs typeface="Calibri"/>
              </a:rPr>
              <a:t>vertical plane. </a:t>
            </a:r>
            <a:r>
              <a:rPr lang="en-US" sz="1100" spc="-5" dirty="0">
                <a:cs typeface="Calibri"/>
              </a:rPr>
              <a:t>A </a:t>
            </a:r>
            <a:r>
              <a:rPr lang="en-US" sz="1100" spc="-10" dirty="0">
                <a:cs typeface="Calibri"/>
              </a:rPr>
              <a:t>correctly plumbed object  such </a:t>
            </a:r>
            <a:r>
              <a:rPr lang="en-US" sz="1100" spc="-5" dirty="0">
                <a:cs typeface="Calibri"/>
              </a:rPr>
              <a:t>as a </a:t>
            </a:r>
            <a:r>
              <a:rPr lang="en-US" sz="1100" spc="-10" dirty="0">
                <a:cs typeface="Calibri"/>
              </a:rPr>
              <a:t>support column takes maximum advantage </a:t>
            </a:r>
            <a:r>
              <a:rPr lang="en-US" sz="1100" spc="-5" dirty="0">
                <a:cs typeface="Calibri"/>
              </a:rPr>
              <a:t>of </a:t>
            </a:r>
            <a:r>
              <a:rPr lang="en-US" sz="1100" spc="-10" dirty="0">
                <a:cs typeface="Calibri"/>
              </a:rPr>
              <a:t>gravity, transferring  </a:t>
            </a:r>
            <a:r>
              <a:rPr lang="en-US" sz="1100" spc="-5" dirty="0">
                <a:cs typeface="Calibri"/>
              </a:rPr>
              <a:t>loads </a:t>
            </a:r>
            <a:r>
              <a:rPr lang="en-US" sz="1100" spc="-10" dirty="0">
                <a:cs typeface="Calibri"/>
              </a:rPr>
              <a:t>directly </a:t>
            </a:r>
            <a:r>
              <a:rPr lang="en-US" sz="1100" spc="-5" dirty="0">
                <a:cs typeface="Calibri"/>
              </a:rPr>
              <a:t>to the </a:t>
            </a:r>
            <a:r>
              <a:rPr lang="en-US" sz="1100" spc="-10" dirty="0">
                <a:cs typeface="Calibri"/>
              </a:rPr>
              <a:t>ground.</a:t>
            </a:r>
            <a:endParaRPr lang="en-US" sz="1100" dirty="0">
              <a:cs typeface="Calibri"/>
            </a:endParaRPr>
          </a:p>
          <a:p>
            <a:pPr marL="962660" algn="just">
              <a:lnSpc>
                <a:spcPct val="100000"/>
              </a:lnSpc>
              <a:spcBef>
                <a:spcPts val="125"/>
              </a:spcBef>
            </a:pPr>
            <a:r>
              <a:rPr lang="en-US" sz="1100" b="1" spc="-10" dirty="0">
                <a:cs typeface="Calibri"/>
              </a:rPr>
              <a:t>Level: </a:t>
            </a:r>
            <a:r>
              <a:rPr lang="en-US" sz="1100" spc="-10" dirty="0">
                <a:cs typeface="Calibri"/>
              </a:rPr>
              <a:t>Level </a:t>
            </a:r>
            <a:r>
              <a:rPr lang="en-US" sz="1100" spc="-5" dirty="0">
                <a:cs typeface="Calibri"/>
              </a:rPr>
              <a:t>is </a:t>
            </a:r>
            <a:r>
              <a:rPr lang="en-US" sz="1100" spc="-10" dirty="0">
                <a:cs typeface="Calibri"/>
              </a:rPr>
              <a:t>defined </a:t>
            </a:r>
            <a:r>
              <a:rPr lang="en-US" sz="1100" spc="-5" dirty="0">
                <a:cs typeface="Calibri"/>
              </a:rPr>
              <a:t>as true to a </a:t>
            </a:r>
            <a:r>
              <a:rPr lang="en-US" sz="1100" spc="-10" dirty="0">
                <a:cs typeface="Calibri"/>
              </a:rPr>
              <a:t>horizontal</a:t>
            </a:r>
            <a:r>
              <a:rPr lang="en-US" sz="1100" spc="5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plane.</a:t>
            </a:r>
            <a:endParaRPr lang="en-US" sz="1100" dirty="0">
              <a:cs typeface="Calibri"/>
            </a:endParaRPr>
          </a:p>
          <a:p>
            <a:pPr marL="962660" marR="332740" algn="just">
              <a:lnSpc>
                <a:spcPct val="110000"/>
              </a:lnSpc>
            </a:pPr>
            <a:r>
              <a:rPr lang="en-US" sz="1100" b="1" spc="-10" dirty="0">
                <a:cs typeface="Calibri"/>
              </a:rPr>
              <a:t>Square: </a:t>
            </a:r>
            <a:r>
              <a:rPr lang="en-US" sz="1100" spc="-10" dirty="0">
                <a:cs typeface="Calibri"/>
              </a:rPr>
              <a:t>Square </a:t>
            </a:r>
            <a:r>
              <a:rPr lang="en-US" sz="1100" spc="-5" dirty="0">
                <a:cs typeface="Calibri"/>
              </a:rPr>
              <a:t>is when a </a:t>
            </a:r>
            <a:r>
              <a:rPr lang="en-US" sz="1100" spc="-10" dirty="0">
                <a:cs typeface="Calibri"/>
              </a:rPr>
              <a:t>plumbed object intersects with </a:t>
            </a:r>
            <a:r>
              <a:rPr lang="en-US" sz="1100" spc="-5" dirty="0">
                <a:cs typeface="Calibri"/>
              </a:rPr>
              <a:t>a </a:t>
            </a:r>
            <a:r>
              <a:rPr lang="en-US" sz="1100" spc="-10" dirty="0">
                <a:cs typeface="Calibri"/>
              </a:rPr>
              <a:t>level object, they  create </a:t>
            </a:r>
            <a:r>
              <a:rPr lang="en-US" sz="1100" spc="-5" dirty="0">
                <a:cs typeface="Calibri"/>
              </a:rPr>
              <a:t>a </a:t>
            </a:r>
            <a:r>
              <a:rPr lang="en-US" sz="1100" spc="-10" dirty="0">
                <a:cs typeface="Calibri"/>
              </a:rPr>
              <a:t>90-degree</a:t>
            </a:r>
            <a:r>
              <a:rPr lang="en-US" sz="1100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angle.</a:t>
            </a:r>
            <a:endParaRPr lang="en-US" sz="110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1760" y="1012189"/>
            <a:ext cx="971549" cy="8547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45539" y="893318"/>
            <a:ext cx="5165090" cy="169545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76860" algn="l"/>
              </a:tabLst>
            </a:pP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3.	Measurement </a:t>
            </a:r>
            <a:r>
              <a:rPr sz="1200" b="1" i="1" spc="-5" dirty="0">
                <a:solidFill>
                  <a:srgbClr val="2E5395"/>
                </a:solidFill>
                <a:latin typeface="Calibri"/>
                <a:cs typeface="Calibri"/>
              </a:rPr>
              <a:t>and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Layout</a:t>
            </a:r>
            <a:r>
              <a:rPr sz="1200" b="1" i="1" spc="-40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Equipment</a:t>
            </a:r>
            <a:endParaRPr sz="12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  <a:spcBef>
                <a:spcPts val="305"/>
              </a:spcBef>
            </a:pPr>
            <a:r>
              <a:rPr sz="1200" b="1" spc="-10" dirty="0">
                <a:latin typeface="Calibri"/>
                <a:cs typeface="Calibri"/>
              </a:rPr>
              <a:t>General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requirements:</a:t>
            </a:r>
            <a:endParaRPr sz="12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  <a:spcBef>
                <a:spcPts val="140"/>
              </a:spcBef>
            </a:pPr>
            <a:r>
              <a:rPr sz="1200" b="1" spc="-10" dirty="0">
                <a:latin typeface="Calibri"/>
                <a:cs typeface="Calibri"/>
              </a:rPr>
              <a:t>Proper </a:t>
            </a:r>
            <a:r>
              <a:rPr sz="1200" b="1" spc="-5" dirty="0">
                <a:latin typeface="Calibri"/>
                <a:cs typeface="Calibri"/>
              </a:rPr>
              <a:t>use of </a:t>
            </a:r>
            <a:r>
              <a:rPr sz="1200" b="1" spc="-10" dirty="0">
                <a:latin typeface="Calibri"/>
                <a:cs typeface="Calibri"/>
              </a:rPr>
              <a:t>measurement </a:t>
            </a:r>
            <a:r>
              <a:rPr sz="1200" b="1" spc="-5" dirty="0">
                <a:latin typeface="Calibri"/>
                <a:cs typeface="Calibri"/>
              </a:rPr>
              <a:t>and layout </a:t>
            </a:r>
            <a:r>
              <a:rPr sz="1200" b="1" spc="-10" dirty="0">
                <a:latin typeface="Calibri"/>
                <a:cs typeface="Calibri"/>
              </a:rPr>
              <a:t>equipment, including</a:t>
            </a:r>
            <a:r>
              <a:rPr sz="1200" b="1" spc="-1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care,</a:t>
            </a:r>
            <a:endParaRPr sz="1200">
              <a:latin typeface="Calibri"/>
              <a:cs typeface="Calibri"/>
            </a:endParaRPr>
          </a:p>
          <a:p>
            <a:pPr marL="448309" marR="5080">
              <a:lnSpc>
                <a:spcPct val="109800"/>
              </a:lnSpc>
            </a:pPr>
            <a:r>
              <a:rPr sz="1200" b="1" spc="-10" dirty="0">
                <a:latin typeface="Calibri"/>
                <a:cs typeface="Calibri"/>
              </a:rPr>
              <a:t>maintenance, calibration, storage,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handling. </a:t>
            </a:r>
            <a:r>
              <a:rPr sz="1200" b="1" spc="-5" dirty="0">
                <a:latin typeface="Calibri"/>
                <a:cs typeface="Calibri"/>
              </a:rPr>
              <a:t>Must be able to </a:t>
            </a:r>
            <a:r>
              <a:rPr sz="1200" b="1" spc="-10" dirty="0">
                <a:latin typeface="Calibri"/>
                <a:cs typeface="Calibri"/>
              </a:rPr>
              <a:t>verify  accuracy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demonstrate proper setup, conversion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location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10" dirty="0">
                <a:latin typeface="Calibri"/>
                <a:cs typeface="Calibri"/>
              </a:rPr>
              <a:t>control  </a:t>
            </a:r>
            <a:r>
              <a:rPr sz="1200" b="1" spc="-5" dirty="0">
                <a:latin typeface="Calibri"/>
                <a:cs typeface="Calibri"/>
              </a:rPr>
              <a:t>points.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50">
              <a:latin typeface="Calibri"/>
              <a:cs typeface="Calibri"/>
            </a:endParaRPr>
          </a:p>
          <a:p>
            <a:pPr marL="962660">
              <a:lnSpc>
                <a:spcPct val="100000"/>
              </a:lnSpc>
            </a:pPr>
            <a:r>
              <a:rPr sz="1100" b="1" spc="-10" dirty="0">
                <a:latin typeface="Calibri"/>
                <a:cs typeface="Calibri"/>
              </a:rPr>
              <a:t>Common Measurement and Layout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Equipment: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00554" y="2631757"/>
          <a:ext cx="3428364" cy="323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543">
                <a:tc>
                  <a:txBody>
                    <a:bodyPr/>
                    <a:lstStyle/>
                    <a:p>
                      <a:pPr marL="196850" indent="-70485">
                        <a:lnSpc>
                          <a:spcPts val="1045"/>
                        </a:lnSpc>
                        <a:buSzPct val="90909"/>
                        <a:buChar char="•"/>
                        <a:tabLst>
                          <a:tab pos="197485" algn="l"/>
                        </a:tabLst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Tape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Measure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1045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•Carpenter</a:t>
                      </a:r>
                      <a:r>
                        <a:rPr sz="1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Pencil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745" indent="-70485">
                        <a:lnSpc>
                          <a:spcPts val="1045"/>
                        </a:lnSpc>
                        <a:buSzPct val="90909"/>
                        <a:buChar char="•"/>
                        <a:tabLst>
                          <a:tab pos="246379" algn="l"/>
                        </a:tabLst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Protractor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43">
                <a:tc>
                  <a:txBody>
                    <a:bodyPr/>
                    <a:lstStyle/>
                    <a:p>
                      <a:pPr marL="196850" indent="-70485">
                        <a:lnSpc>
                          <a:spcPts val="1170"/>
                        </a:lnSpc>
                        <a:buSzPct val="90909"/>
                        <a:buChar char="•"/>
                        <a:tabLst>
                          <a:tab pos="197485" algn="l"/>
                        </a:tabLst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Speed</a:t>
                      </a:r>
                      <a:r>
                        <a:rPr sz="1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Square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 indent="-71120">
                        <a:lnSpc>
                          <a:spcPts val="1170"/>
                        </a:lnSpc>
                        <a:buSzPct val="90909"/>
                        <a:buChar char="•"/>
                        <a:tabLst>
                          <a:tab pos="198120" algn="l"/>
                        </a:tabLst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Laser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 Measure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17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•Scriber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83212" y="3586412"/>
            <a:ext cx="5869940" cy="3399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Calibri"/>
                <a:cs typeface="Calibri"/>
              </a:rPr>
              <a:t>D. Glass and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Panels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 dirty="0">
              <a:latin typeface="Calibri"/>
              <a:cs typeface="Calibri"/>
            </a:endParaRPr>
          </a:p>
          <a:p>
            <a:pPr marL="527050" indent="-228600">
              <a:lnSpc>
                <a:spcPct val="100000"/>
              </a:lnSpc>
              <a:buAutoNum type="arabicPeriod"/>
              <a:tabLst>
                <a:tab pos="527050" algn="l"/>
              </a:tabLst>
            </a:pP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Proper</a:t>
            </a:r>
            <a:r>
              <a:rPr sz="1200" b="1" i="1" spc="-60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Installation</a:t>
            </a:r>
            <a:endParaRPr sz="1200" dirty="0">
              <a:latin typeface="Calibri"/>
              <a:cs typeface="Calibri"/>
            </a:endParaRPr>
          </a:p>
          <a:p>
            <a:pPr marL="755015">
              <a:lnSpc>
                <a:spcPct val="100000"/>
              </a:lnSpc>
              <a:spcBef>
                <a:spcPts val="305"/>
              </a:spcBef>
            </a:pPr>
            <a:r>
              <a:rPr sz="1200" b="1" spc="-10" dirty="0">
                <a:latin typeface="Calibri"/>
                <a:cs typeface="Calibri"/>
              </a:rPr>
              <a:t>General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requirements:</a:t>
            </a:r>
            <a:endParaRPr sz="1200" dirty="0">
              <a:latin typeface="Calibri"/>
              <a:cs typeface="Calibri"/>
            </a:endParaRPr>
          </a:p>
          <a:p>
            <a:pPr marL="755015" marR="5080">
              <a:lnSpc>
                <a:spcPct val="101699"/>
              </a:lnSpc>
            </a:pPr>
            <a:r>
              <a:rPr sz="1200" b="1" spc="-5" dirty="0">
                <a:latin typeface="Calibri"/>
                <a:cs typeface="Calibri"/>
              </a:rPr>
              <a:t>Select and </a:t>
            </a:r>
            <a:r>
              <a:rPr sz="1200" b="1" dirty="0">
                <a:latin typeface="Calibri"/>
                <a:cs typeface="Calibri"/>
              </a:rPr>
              <a:t>use </a:t>
            </a:r>
            <a:r>
              <a:rPr sz="1200" b="1" spc="-10" dirty="0">
                <a:latin typeface="Calibri"/>
                <a:cs typeface="Calibri"/>
              </a:rPr>
              <a:t>necessary </a:t>
            </a:r>
            <a:r>
              <a:rPr sz="1200" b="1" spc="-5" dirty="0">
                <a:latin typeface="Calibri"/>
                <a:cs typeface="Calibri"/>
              </a:rPr>
              <a:t>tools and </a:t>
            </a:r>
            <a:r>
              <a:rPr sz="1200" b="1" spc="-10" dirty="0">
                <a:latin typeface="Calibri"/>
                <a:cs typeface="Calibri"/>
              </a:rPr>
              <a:t>equipment, handling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installation  procedures </a:t>
            </a:r>
            <a:r>
              <a:rPr sz="1200" b="1" spc="-5" dirty="0">
                <a:latin typeface="Calibri"/>
                <a:cs typeface="Calibri"/>
              </a:rPr>
              <a:t>for </a:t>
            </a:r>
            <a:r>
              <a:rPr sz="1200" b="1" spc="-10" dirty="0">
                <a:latin typeface="Calibri"/>
                <a:cs typeface="Calibri"/>
              </a:rPr>
              <a:t>proper placement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5" dirty="0">
                <a:latin typeface="Calibri"/>
                <a:cs typeface="Calibri"/>
              </a:rPr>
              <a:t>system’s </a:t>
            </a:r>
            <a:r>
              <a:rPr sz="1200" b="1" spc="-10" dirty="0">
                <a:latin typeface="Calibri"/>
                <a:cs typeface="Calibri"/>
              </a:rPr>
              <a:t>components </a:t>
            </a:r>
            <a:r>
              <a:rPr sz="1200" b="1" dirty="0">
                <a:latin typeface="Calibri"/>
                <a:cs typeface="Calibri"/>
              </a:rPr>
              <a:t>to </a:t>
            </a:r>
            <a:r>
              <a:rPr sz="1200" b="1" spc="-10" dirty="0">
                <a:latin typeface="Calibri"/>
                <a:cs typeface="Calibri"/>
              </a:rPr>
              <a:t>receive </a:t>
            </a:r>
            <a:r>
              <a:rPr sz="1200" b="1" spc="-5" dirty="0">
                <a:latin typeface="Calibri"/>
                <a:cs typeface="Calibri"/>
              </a:rPr>
              <a:t>glass, </a:t>
            </a:r>
            <a:r>
              <a:rPr sz="1200" b="1" spc="-10" dirty="0">
                <a:latin typeface="Calibri"/>
                <a:cs typeface="Calibri"/>
              </a:rPr>
              <a:t>in  proper </a:t>
            </a:r>
            <a:r>
              <a:rPr sz="1200" b="1" spc="-5" dirty="0">
                <a:latin typeface="Calibri"/>
                <a:cs typeface="Calibri"/>
              </a:rPr>
              <a:t>sequence. Install glass </a:t>
            </a:r>
            <a:r>
              <a:rPr sz="1200" b="1" dirty="0">
                <a:latin typeface="Calibri"/>
                <a:cs typeface="Calibri"/>
              </a:rPr>
              <a:t>in </a:t>
            </a:r>
            <a:r>
              <a:rPr sz="1200" b="1" spc="-10" dirty="0">
                <a:latin typeface="Calibri"/>
                <a:cs typeface="Calibri"/>
              </a:rPr>
              <a:t>proper </a:t>
            </a:r>
            <a:r>
              <a:rPr sz="1200" b="1" spc="-5" dirty="0">
                <a:latin typeface="Calibri"/>
                <a:cs typeface="Calibri"/>
              </a:rPr>
              <a:t>sequence </a:t>
            </a:r>
            <a:r>
              <a:rPr sz="1200" b="1" spc="-10" dirty="0">
                <a:latin typeface="Calibri"/>
                <a:cs typeface="Calibri"/>
              </a:rPr>
              <a:t>with attention </a:t>
            </a:r>
            <a:r>
              <a:rPr sz="1200" b="1" spc="-5" dirty="0">
                <a:latin typeface="Calibri"/>
                <a:cs typeface="Calibri"/>
              </a:rPr>
              <a:t>to edges </a:t>
            </a:r>
            <a:r>
              <a:rPr sz="1200" b="1" spc="-10" dirty="0">
                <a:latin typeface="Calibri"/>
                <a:cs typeface="Calibri"/>
              </a:rPr>
              <a:t>and  surface </a:t>
            </a:r>
            <a:r>
              <a:rPr sz="1200" b="1" spc="-5" dirty="0">
                <a:latin typeface="Calibri"/>
                <a:cs typeface="Calibri"/>
              </a:rPr>
              <a:t>to </a:t>
            </a:r>
            <a:r>
              <a:rPr sz="1200" b="1" spc="-10" dirty="0">
                <a:latin typeface="Calibri"/>
                <a:cs typeface="Calibri"/>
              </a:rPr>
              <a:t>prevent </a:t>
            </a:r>
            <a:r>
              <a:rPr sz="1200" b="1" spc="-5" dirty="0">
                <a:latin typeface="Calibri"/>
                <a:cs typeface="Calibri"/>
              </a:rPr>
              <a:t>damage and </a:t>
            </a:r>
            <a:r>
              <a:rPr sz="1200" b="1" spc="-10" dirty="0">
                <a:latin typeface="Calibri"/>
                <a:cs typeface="Calibri"/>
              </a:rPr>
              <a:t>maintain </a:t>
            </a:r>
            <a:r>
              <a:rPr sz="1200" b="1" spc="-5" dirty="0">
                <a:latin typeface="Calibri"/>
                <a:cs typeface="Calibri"/>
              </a:rPr>
              <a:t>glass </a:t>
            </a:r>
            <a:r>
              <a:rPr sz="1200" b="1" spc="-10" dirty="0">
                <a:latin typeface="Calibri"/>
                <a:cs typeface="Calibri"/>
              </a:rPr>
              <a:t>integrity </a:t>
            </a:r>
            <a:r>
              <a:rPr sz="1200" b="1" spc="-5" dirty="0">
                <a:latin typeface="Calibri"/>
                <a:cs typeface="Calibri"/>
              </a:rPr>
              <a:t>as </a:t>
            </a:r>
            <a:r>
              <a:rPr sz="1200" b="1" spc="-10" dirty="0">
                <a:latin typeface="Calibri"/>
                <a:cs typeface="Calibri"/>
              </a:rPr>
              <a:t>relates </a:t>
            </a:r>
            <a:r>
              <a:rPr sz="1200" b="1" spc="-5" dirty="0">
                <a:latin typeface="Calibri"/>
                <a:cs typeface="Calibri"/>
              </a:rPr>
              <a:t>to </a:t>
            </a:r>
            <a:r>
              <a:rPr sz="1200" b="1" spc="-10" dirty="0">
                <a:latin typeface="Calibri"/>
                <a:cs typeface="Calibri"/>
              </a:rPr>
              <a:t>strength </a:t>
            </a:r>
            <a:r>
              <a:rPr sz="1200" b="1" spc="-5" dirty="0">
                <a:latin typeface="Calibri"/>
                <a:cs typeface="Calibri"/>
              </a:rPr>
              <a:t>and  </a:t>
            </a:r>
            <a:r>
              <a:rPr sz="1200" b="1" spc="-10" dirty="0">
                <a:latin typeface="Calibri"/>
                <a:cs typeface="Calibri"/>
              </a:rPr>
              <a:t>aesthetics; maintaining prescribed </a:t>
            </a:r>
            <a:r>
              <a:rPr sz="1200" b="1" spc="-5" dirty="0">
                <a:latin typeface="Calibri"/>
                <a:cs typeface="Calibri"/>
              </a:rPr>
              <a:t>edge coverage and </a:t>
            </a:r>
            <a:r>
              <a:rPr sz="1200" b="1" spc="-10" dirty="0">
                <a:latin typeface="Calibri"/>
                <a:cs typeface="Calibri"/>
              </a:rPr>
              <a:t>sightlines. </a:t>
            </a:r>
            <a:r>
              <a:rPr sz="1200" b="1" spc="-5" dirty="0">
                <a:latin typeface="Calibri"/>
                <a:cs typeface="Calibri"/>
              </a:rPr>
              <a:t>Install </a:t>
            </a:r>
            <a:r>
              <a:rPr sz="1200" b="1" spc="-10" dirty="0">
                <a:latin typeface="Calibri"/>
                <a:cs typeface="Calibri"/>
              </a:rPr>
              <a:t>glass  retaining </a:t>
            </a:r>
            <a:r>
              <a:rPr sz="1200" b="1" spc="-5" dirty="0">
                <a:latin typeface="Calibri"/>
                <a:cs typeface="Calibri"/>
              </a:rPr>
              <a:t>devices </a:t>
            </a:r>
            <a:r>
              <a:rPr sz="1200" b="1" spc="-10" dirty="0">
                <a:latin typeface="Calibri"/>
                <a:cs typeface="Calibri"/>
              </a:rPr>
              <a:t>(i.e. pressure </a:t>
            </a:r>
            <a:r>
              <a:rPr sz="1200" b="1" spc="-5" dirty="0">
                <a:latin typeface="Calibri"/>
                <a:cs typeface="Calibri"/>
              </a:rPr>
              <a:t>plates, </a:t>
            </a:r>
            <a:r>
              <a:rPr sz="1200" b="1" spc="-10" dirty="0">
                <a:latin typeface="Calibri"/>
                <a:cs typeface="Calibri"/>
              </a:rPr>
              <a:t>snap-in channels, gaskets, </a:t>
            </a:r>
            <a:r>
              <a:rPr sz="1200" b="1" spc="-5" dirty="0">
                <a:latin typeface="Calibri"/>
                <a:cs typeface="Calibri"/>
              </a:rPr>
              <a:t>etc.) </a:t>
            </a:r>
            <a:r>
              <a:rPr sz="1200" b="1" dirty="0">
                <a:latin typeface="Calibri"/>
                <a:cs typeface="Calibri"/>
              </a:rPr>
              <a:t>as </a:t>
            </a:r>
            <a:r>
              <a:rPr sz="1200" b="1" spc="-5" dirty="0">
                <a:latin typeface="Calibri"/>
                <a:cs typeface="Calibri"/>
              </a:rPr>
              <a:t>per  </a:t>
            </a:r>
            <a:r>
              <a:rPr sz="1200" b="1" spc="-10" dirty="0">
                <a:latin typeface="Calibri"/>
                <a:cs typeface="Calibri"/>
              </a:rPr>
              <a:t>manufacturer’s installation instructions avoiding </a:t>
            </a:r>
            <a:r>
              <a:rPr sz="1200" b="1" spc="-5" dirty="0">
                <a:latin typeface="Calibri"/>
                <a:cs typeface="Calibri"/>
              </a:rPr>
              <a:t>too </a:t>
            </a:r>
            <a:r>
              <a:rPr sz="1200" b="1" spc="-10" dirty="0">
                <a:latin typeface="Calibri"/>
                <a:cs typeface="Calibri"/>
              </a:rPr>
              <a:t>little </a:t>
            </a:r>
            <a:r>
              <a:rPr sz="1200" b="1" dirty="0">
                <a:latin typeface="Calibri"/>
                <a:cs typeface="Calibri"/>
              </a:rPr>
              <a:t>or </a:t>
            </a:r>
            <a:r>
              <a:rPr sz="1200" b="1" spc="-5" dirty="0">
                <a:latin typeface="Calibri"/>
                <a:cs typeface="Calibri"/>
              </a:rPr>
              <a:t>too much edge  </a:t>
            </a:r>
            <a:r>
              <a:rPr sz="1200" b="1" spc="-10" dirty="0">
                <a:latin typeface="Calibri"/>
                <a:cs typeface="Calibri"/>
              </a:rPr>
              <a:t>pressure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glass.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 dirty="0">
              <a:latin typeface="Calibri"/>
              <a:cs typeface="Calibri"/>
            </a:endParaRPr>
          </a:p>
          <a:p>
            <a:pPr marL="1212850" marR="200025" lvl="1" indent="-229235">
              <a:lnSpc>
                <a:spcPct val="101800"/>
              </a:lnSpc>
              <a:buFont typeface="Symbol"/>
              <a:buChar char=""/>
              <a:tabLst>
                <a:tab pos="1212215" algn="l"/>
                <a:tab pos="1212850" algn="l"/>
              </a:tabLst>
            </a:pPr>
            <a:r>
              <a:rPr sz="1100" spc="-10" dirty="0">
                <a:latin typeface="Calibri"/>
                <a:cs typeface="Calibri"/>
              </a:rPr>
              <a:t>Install glass properly oriented (e.g. outboard/inboard lite, left-hand/right-hand,  up/down, logo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location)</a:t>
            </a:r>
            <a:endParaRPr sz="1100" dirty="0">
              <a:latin typeface="Calibri"/>
              <a:cs typeface="Calibri"/>
            </a:endParaRPr>
          </a:p>
          <a:p>
            <a:pPr marL="1212850" lvl="1" indent="-229235">
              <a:lnSpc>
                <a:spcPct val="100000"/>
              </a:lnSpc>
              <a:spcBef>
                <a:spcPts val="90"/>
              </a:spcBef>
              <a:buFont typeface="Symbol"/>
              <a:buChar char=""/>
              <a:tabLst>
                <a:tab pos="1212850" algn="l"/>
                <a:tab pos="1213485" algn="l"/>
              </a:tabLst>
            </a:pPr>
            <a:r>
              <a:rPr sz="1100" spc="-10" dirty="0">
                <a:latin typeface="Calibri"/>
                <a:cs typeface="Calibri"/>
              </a:rPr>
              <a:t>Proper selection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placement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setting/edge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blocks</a:t>
            </a:r>
            <a:endParaRPr sz="1100" dirty="0">
              <a:latin typeface="Calibri"/>
              <a:cs typeface="Calibri"/>
            </a:endParaRPr>
          </a:p>
          <a:p>
            <a:pPr marL="1212850" marR="223520" lvl="1" indent="-229235">
              <a:lnSpc>
                <a:spcPct val="101800"/>
              </a:lnSpc>
              <a:spcBef>
                <a:spcPts val="40"/>
              </a:spcBef>
              <a:buFont typeface="Symbol"/>
              <a:buChar char=""/>
              <a:tabLst>
                <a:tab pos="1212850" algn="l"/>
                <a:tab pos="1213485" algn="l"/>
              </a:tabLst>
            </a:pPr>
            <a:r>
              <a:rPr sz="1100" spc="-10" dirty="0">
                <a:latin typeface="Calibri"/>
                <a:cs typeface="Calibri"/>
              </a:rPr>
              <a:t>Properly prepare channels </a:t>
            </a:r>
            <a:r>
              <a:rPr sz="1100" spc="-5" dirty="0">
                <a:latin typeface="Calibri"/>
                <a:cs typeface="Calibri"/>
              </a:rPr>
              <a:t>to </a:t>
            </a:r>
            <a:r>
              <a:rPr sz="1100" spc="-10" dirty="0">
                <a:latin typeface="Calibri"/>
                <a:cs typeface="Calibri"/>
              </a:rPr>
              <a:t>receive </a:t>
            </a:r>
            <a:r>
              <a:rPr sz="1100" spc="-5" dirty="0">
                <a:latin typeface="Calibri"/>
                <a:cs typeface="Calibri"/>
              </a:rPr>
              <a:t>glass or </a:t>
            </a:r>
            <a:r>
              <a:rPr sz="1100" spc="-10" dirty="0">
                <a:latin typeface="Calibri"/>
                <a:cs typeface="Calibri"/>
              </a:rPr>
              <a:t>panels, and </a:t>
            </a:r>
            <a:r>
              <a:rPr sz="1100" spc="-5" dirty="0">
                <a:latin typeface="Calibri"/>
                <a:cs typeface="Calibri"/>
              </a:rPr>
              <a:t>keep weep </a:t>
            </a:r>
            <a:r>
              <a:rPr sz="1100" spc="-10" dirty="0">
                <a:latin typeface="Calibri"/>
                <a:cs typeface="Calibri"/>
              </a:rPr>
              <a:t>holes </a:t>
            </a:r>
            <a:r>
              <a:rPr sz="1100" dirty="0">
                <a:latin typeface="Calibri"/>
                <a:cs typeface="Calibri"/>
              </a:rPr>
              <a:t>and  </a:t>
            </a:r>
            <a:r>
              <a:rPr sz="1100" spc="-5" dirty="0">
                <a:latin typeface="Calibri"/>
                <a:cs typeface="Calibri"/>
              </a:rPr>
              <a:t>water </a:t>
            </a:r>
            <a:r>
              <a:rPr sz="1100" spc="-10" dirty="0">
                <a:latin typeface="Calibri"/>
                <a:cs typeface="Calibri"/>
              </a:rPr>
              <a:t>paths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unobstructed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3890" y="2969163"/>
            <a:ext cx="6101715" cy="236854"/>
          </a:xfrm>
          <a:custGeom>
            <a:avLst/>
            <a:gdLst/>
            <a:ahLst/>
            <a:cxnLst/>
            <a:rect l="l" t="t" r="r" b="b"/>
            <a:pathLst>
              <a:path w="6101715" h="236854">
                <a:moveTo>
                  <a:pt x="0" y="39484"/>
                </a:moveTo>
                <a:lnTo>
                  <a:pt x="3102" y="24115"/>
                </a:lnTo>
                <a:lnTo>
                  <a:pt x="11563" y="11564"/>
                </a:lnTo>
                <a:lnTo>
                  <a:pt x="24110" y="3102"/>
                </a:lnTo>
                <a:lnTo>
                  <a:pt x="39471" y="0"/>
                </a:lnTo>
                <a:lnTo>
                  <a:pt x="6062243" y="0"/>
                </a:lnTo>
                <a:lnTo>
                  <a:pt x="6077604" y="3102"/>
                </a:lnTo>
                <a:lnTo>
                  <a:pt x="6090151" y="11564"/>
                </a:lnTo>
                <a:lnTo>
                  <a:pt x="6098612" y="24115"/>
                </a:lnTo>
                <a:lnTo>
                  <a:pt x="6101715" y="39484"/>
                </a:lnTo>
                <a:lnTo>
                  <a:pt x="6101715" y="197383"/>
                </a:lnTo>
                <a:lnTo>
                  <a:pt x="6098612" y="212750"/>
                </a:lnTo>
                <a:lnTo>
                  <a:pt x="6090151" y="225296"/>
                </a:lnTo>
                <a:lnTo>
                  <a:pt x="6077604" y="233754"/>
                </a:lnTo>
                <a:lnTo>
                  <a:pt x="6062243" y="236854"/>
                </a:lnTo>
                <a:lnTo>
                  <a:pt x="39471" y="236854"/>
                </a:lnTo>
                <a:lnTo>
                  <a:pt x="24110" y="233754"/>
                </a:lnTo>
                <a:lnTo>
                  <a:pt x="11563" y="225296"/>
                </a:lnTo>
                <a:lnTo>
                  <a:pt x="3102" y="212750"/>
                </a:lnTo>
                <a:lnTo>
                  <a:pt x="0" y="197383"/>
                </a:lnTo>
                <a:lnTo>
                  <a:pt x="0" y="39484"/>
                </a:lnTo>
                <a:close/>
              </a:path>
            </a:pathLst>
          </a:custGeom>
          <a:ln w="952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124203" y="922731"/>
            <a:ext cx="5775960" cy="364631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1300" algn="l"/>
              </a:tabLst>
            </a:pPr>
            <a:r>
              <a:rPr sz="1200" b="1" i="1" spc="-5" dirty="0">
                <a:solidFill>
                  <a:srgbClr val="2E5395"/>
                </a:solidFill>
                <a:latin typeface="Calibri"/>
                <a:cs typeface="Calibri"/>
              </a:rPr>
              <a:t>Storage and</a:t>
            </a:r>
            <a:r>
              <a:rPr sz="1200" b="1" i="1" spc="-7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Handling</a:t>
            </a:r>
            <a:endParaRPr sz="1200" dirty="0">
              <a:latin typeface="Calibri"/>
              <a:cs typeface="Calibri"/>
            </a:endParaRPr>
          </a:p>
          <a:p>
            <a:pPr marL="238760">
              <a:lnSpc>
                <a:spcPct val="100000"/>
              </a:lnSpc>
              <a:spcBef>
                <a:spcPts val="309"/>
              </a:spcBef>
            </a:pPr>
            <a:r>
              <a:rPr sz="1200" b="1" spc="-10" dirty="0">
                <a:latin typeface="Calibri"/>
                <a:cs typeface="Calibri"/>
              </a:rPr>
              <a:t>General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requirements:</a:t>
            </a:r>
            <a:endParaRPr sz="1200" dirty="0">
              <a:latin typeface="Calibri"/>
              <a:cs typeface="Calibri"/>
            </a:endParaRPr>
          </a:p>
          <a:p>
            <a:pPr marL="240665" marR="210820">
              <a:lnSpc>
                <a:spcPct val="101699"/>
              </a:lnSpc>
            </a:pPr>
            <a:r>
              <a:rPr sz="1200" b="1" spc="-10" dirty="0">
                <a:latin typeface="Calibri"/>
                <a:cs typeface="Calibri"/>
              </a:rPr>
              <a:t>Properly protect materials </a:t>
            </a:r>
            <a:r>
              <a:rPr sz="1200" b="1" spc="-5" dirty="0">
                <a:latin typeface="Calibri"/>
                <a:cs typeface="Calibri"/>
              </a:rPr>
              <a:t>(and </a:t>
            </a:r>
            <a:r>
              <a:rPr sz="1200" b="1" spc="-10" dirty="0">
                <a:latin typeface="Calibri"/>
                <a:cs typeface="Calibri"/>
              </a:rPr>
              <a:t>personnel) throughout </a:t>
            </a:r>
            <a:r>
              <a:rPr sz="1200" b="1" spc="-5" dirty="0">
                <a:latin typeface="Calibri"/>
                <a:cs typeface="Calibri"/>
              </a:rPr>
              <a:t>all aspects of </a:t>
            </a:r>
            <a:r>
              <a:rPr sz="1200" b="1" spc="-10" dirty="0">
                <a:latin typeface="Calibri"/>
                <a:cs typeface="Calibri"/>
              </a:rPr>
              <a:t>warehousing,  staging, </a:t>
            </a:r>
            <a:r>
              <a:rPr sz="1200" b="1" spc="-5" dirty="0">
                <a:latin typeface="Calibri"/>
                <a:cs typeface="Calibri"/>
              </a:rPr>
              <a:t>storage, and movement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10" dirty="0">
                <a:latin typeface="Calibri"/>
                <a:cs typeface="Calibri"/>
              </a:rPr>
              <a:t>materials, taking into consideration surroundings  </a:t>
            </a:r>
            <a:r>
              <a:rPr sz="1200" b="1" spc="-5" dirty="0">
                <a:latin typeface="Calibri"/>
                <a:cs typeface="Calibri"/>
              </a:rPr>
              <a:t>and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environment.</a:t>
            </a:r>
            <a:endParaRPr sz="1200" dirty="0">
              <a:latin typeface="Calibri"/>
              <a:cs typeface="Calibri"/>
            </a:endParaRPr>
          </a:p>
          <a:p>
            <a:pPr marL="755650" marR="285115" lvl="1" indent="-229235">
              <a:lnSpc>
                <a:spcPct val="101800"/>
              </a:lnSpc>
              <a:spcBef>
                <a:spcPts val="60"/>
              </a:spcBef>
              <a:buFont typeface="Symbol"/>
              <a:buChar char=""/>
              <a:tabLst>
                <a:tab pos="755015" algn="l"/>
                <a:tab pos="755650" algn="l"/>
              </a:tabLst>
            </a:pPr>
            <a:r>
              <a:rPr sz="1100" spc="-10" dirty="0">
                <a:latin typeface="Calibri"/>
                <a:cs typeface="Calibri"/>
              </a:rPr>
              <a:t>Proper </a:t>
            </a:r>
            <a:r>
              <a:rPr sz="1100" spc="-5" dirty="0">
                <a:latin typeface="Calibri"/>
                <a:cs typeface="Calibri"/>
              </a:rPr>
              <a:t>tool and </a:t>
            </a:r>
            <a:r>
              <a:rPr sz="1100" spc="-10" dirty="0">
                <a:latin typeface="Calibri"/>
                <a:cs typeface="Calibri"/>
              </a:rPr>
              <a:t>equipment selection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procedures for transporting, handling, and  moving</a:t>
            </a:r>
            <a:endParaRPr sz="1100" dirty="0">
              <a:latin typeface="Calibri"/>
              <a:cs typeface="Calibri"/>
            </a:endParaRPr>
          </a:p>
          <a:p>
            <a:pPr marL="755650" lvl="1" indent="-22923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755650" algn="l"/>
                <a:tab pos="756285" algn="l"/>
              </a:tabLst>
            </a:pPr>
            <a:r>
              <a:rPr sz="1100" spc="-10" dirty="0">
                <a:latin typeface="Calibri"/>
                <a:cs typeface="Calibri"/>
              </a:rPr>
              <a:t>Inspection practices </a:t>
            </a:r>
            <a:r>
              <a:rPr sz="1100" spc="-5" dirty="0">
                <a:latin typeface="Calibri"/>
                <a:cs typeface="Calibri"/>
              </a:rPr>
              <a:t>and</a:t>
            </a:r>
            <a:r>
              <a:rPr sz="1100" spc="-10" dirty="0">
                <a:latin typeface="Calibri"/>
                <a:cs typeface="Calibri"/>
              </a:rPr>
              <a:t> processes</a:t>
            </a:r>
            <a:endParaRPr sz="1100" dirty="0">
              <a:latin typeface="Calibri"/>
              <a:cs typeface="Calibri"/>
            </a:endParaRPr>
          </a:p>
          <a:p>
            <a:pPr marL="755650" lvl="1" indent="-22923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755650" algn="l"/>
                <a:tab pos="756285" algn="l"/>
              </a:tabLst>
            </a:pPr>
            <a:r>
              <a:rPr sz="1100" spc="-10" dirty="0">
                <a:latin typeface="Calibri"/>
                <a:cs typeface="Calibri"/>
              </a:rPr>
              <a:t>Selection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storage location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protection </a:t>
            </a:r>
            <a:r>
              <a:rPr sz="1100" spc="-5" dirty="0">
                <a:latin typeface="Calibri"/>
                <a:cs typeface="Calibri"/>
              </a:rPr>
              <a:t>from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spc="-10" dirty="0" err="1" smtClean="0">
                <a:latin typeface="Calibri"/>
                <a:cs typeface="Calibri"/>
              </a:rPr>
              <a:t>elemen</a:t>
            </a:r>
            <a:endParaRPr sz="1100" dirty="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Font typeface="MS Gothic"/>
              <a:buChar char="❑"/>
            </a:pPr>
            <a:endParaRPr sz="1100" dirty="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Font typeface="MS Gothic"/>
              <a:buChar char="❑"/>
            </a:pPr>
            <a:endParaRPr sz="13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241300" algn="l"/>
              </a:tabLst>
            </a:pP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Insulating </a:t>
            </a:r>
            <a:r>
              <a:rPr sz="1200" b="1" i="1" spc="-5" dirty="0">
                <a:solidFill>
                  <a:srgbClr val="2E5395"/>
                </a:solidFill>
                <a:latin typeface="Calibri"/>
                <a:cs typeface="Calibri"/>
              </a:rPr>
              <a:t>Glass Units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(IGU) </a:t>
            </a:r>
            <a:r>
              <a:rPr sz="1200" b="1" i="1" dirty="0">
                <a:solidFill>
                  <a:srgbClr val="2E5395"/>
                </a:solidFill>
                <a:latin typeface="Calibri"/>
                <a:cs typeface="Calibri"/>
              </a:rPr>
              <a:t>( </a:t>
            </a:r>
            <a:r>
              <a:rPr sz="1100" b="1" i="1" spc="-10" dirty="0">
                <a:solidFill>
                  <a:srgbClr val="2E5395"/>
                </a:solidFill>
                <a:latin typeface="Calibri"/>
                <a:cs typeface="Calibri"/>
              </a:rPr>
              <a:t>A.K.A.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Double-glazed</a:t>
            </a:r>
            <a:r>
              <a:rPr sz="1200" b="1" i="1" spc="-6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units)</a:t>
            </a:r>
            <a:endParaRPr sz="12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05"/>
              </a:spcBef>
            </a:pPr>
            <a:r>
              <a:rPr sz="1200" b="1" spc="-10" dirty="0">
                <a:latin typeface="Calibri"/>
                <a:cs typeface="Calibri"/>
              </a:rPr>
              <a:t>General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requirements:</a:t>
            </a:r>
            <a:endParaRPr sz="12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5"/>
              </a:spcBef>
            </a:pPr>
            <a:r>
              <a:rPr sz="1200" b="1" spc="-10" dirty="0">
                <a:latin typeface="Calibri"/>
                <a:cs typeface="Calibri"/>
              </a:rPr>
              <a:t>Properly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handle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IGU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to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protect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from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potential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shearing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effect,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or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surface,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edge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</a:t>
            </a:r>
            <a:endParaRPr sz="1200" dirty="0">
              <a:latin typeface="Calibri"/>
              <a:cs typeface="Calibri"/>
            </a:endParaRPr>
          </a:p>
          <a:p>
            <a:pPr marL="469265" marR="220979">
              <a:lnSpc>
                <a:spcPct val="109400"/>
              </a:lnSpc>
            </a:pPr>
            <a:r>
              <a:rPr sz="1200" b="1" spc="-5" dirty="0">
                <a:latin typeface="Calibri"/>
                <a:cs typeface="Calibri"/>
              </a:rPr>
              <a:t>seal damage; </a:t>
            </a:r>
            <a:r>
              <a:rPr sz="1200" b="1" spc="-10" dirty="0">
                <a:latin typeface="Calibri"/>
                <a:cs typeface="Calibri"/>
              </a:rPr>
              <a:t>understand </a:t>
            </a:r>
            <a:r>
              <a:rPr sz="1200" b="1" spc="-5" dirty="0">
                <a:latin typeface="Calibri"/>
                <a:cs typeface="Calibri"/>
              </a:rPr>
              <a:t>the </a:t>
            </a:r>
            <a:r>
              <a:rPr sz="1200" b="1" spc="-10" dirty="0">
                <a:latin typeface="Calibri"/>
                <a:cs typeface="Calibri"/>
              </a:rPr>
              <a:t>potential </a:t>
            </a:r>
            <a:r>
              <a:rPr sz="1200" b="1" spc="-5" dirty="0">
                <a:latin typeface="Calibri"/>
                <a:cs typeface="Calibri"/>
              </a:rPr>
              <a:t>for </a:t>
            </a:r>
            <a:r>
              <a:rPr sz="1200" b="1" spc="-10" dirty="0">
                <a:latin typeface="Calibri"/>
                <a:cs typeface="Calibri"/>
              </a:rPr>
              <a:t>detrimental </a:t>
            </a:r>
            <a:r>
              <a:rPr sz="1200" b="1" spc="-5" dirty="0">
                <a:latin typeface="Calibri"/>
                <a:cs typeface="Calibri"/>
              </a:rPr>
              <a:t>effects from the use </a:t>
            </a:r>
            <a:r>
              <a:rPr sz="1200" b="1" dirty="0">
                <a:latin typeface="Calibri"/>
                <a:cs typeface="Calibri"/>
              </a:rPr>
              <a:t>of  </a:t>
            </a:r>
            <a:r>
              <a:rPr sz="1200" b="1" spc="-10" dirty="0">
                <a:latin typeface="Calibri"/>
                <a:cs typeface="Calibri"/>
              </a:rPr>
              <a:t>incompatible glazing sealants, </a:t>
            </a:r>
            <a:r>
              <a:rPr sz="1200" b="1" spc="-5" dirty="0">
                <a:latin typeface="Calibri"/>
                <a:cs typeface="Calibri"/>
              </a:rPr>
              <a:t>gaskets, and </a:t>
            </a:r>
            <a:r>
              <a:rPr sz="1200" b="1" spc="-10" dirty="0">
                <a:latin typeface="Calibri"/>
                <a:cs typeface="Calibri"/>
              </a:rPr>
              <a:t>setting/centering blocks, always</a:t>
            </a:r>
            <a:r>
              <a:rPr sz="1200" b="1" spc="-19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using  </a:t>
            </a:r>
            <a:r>
              <a:rPr sz="1200" b="1" spc="-10" dirty="0">
                <a:latin typeface="Calibri"/>
                <a:cs typeface="Calibri"/>
              </a:rPr>
              <a:t>specified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materials.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7313" y="4569050"/>
            <a:ext cx="4828287" cy="822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marR="133350" indent="-229235">
              <a:lnSpc>
                <a:spcPct val="1096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1050" b="1" spc="-10" dirty="0">
                <a:cs typeface="Calibri"/>
              </a:rPr>
              <a:t>Understand causes </a:t>
            </a:r>
            <a:r>
              <a:rPr lang="en-US" sz="1050" b="1" spc="-5" dirty="0">
                <a:cs typeface="Calibri"/>
              </a:rPr>
              <a:t>and how </a:t>
            </a:r>
            <a:r>
              <a:rPr lang="en-US" sz="1050" b="1" spc="-10" dirty="0">
                <a:cs typeface="Calibri"/>
              </a:rPr>
              <a:t>to prevent shear stress, </a:t>
            </a:r>
            <a:r>
              <a:rPr lang="en-US" sz="1050" b="1" spc="-5" dirty="0">
                <a:cs typeface="Calibri"/>
              </a:rPr>
              <a:t>always </a:t>
            </a:r>
            <a:r>
              <a:rPr lang="en-US" sz="1050" b="1" spc="-10" dirty="0">
                <a:cs typeface="Calibri"/>
              </a:rPr>
              <a:t>providing equal support  </a:t>
            </a:r>
            <a:r>
              <a:rPr lang="en-US" sz="1050" b="1" spc="-5" dirty="0">
                <a:cs typeface="Calibri"/>
              </a:rPr>
              <a:t>of </a:t>
            </a:r>
            <a:r>
              <a:rPr lang="en-US" sz="1050" b="1" spc="-10" dirty="0">
                <a:cs typeface="Calibri"/>
              </a:rPr>
              <a:t>both </a:t>
            </a:r>
            <a:r>
              <a:rPr lang="en-US" sz="1050" b="1" spc="-10" dirty="0" err="1">
                <a:cs typeface="Calibri"/>
              </a:rPr>
              <a:t>lites</a:t>
            </a:r>
            <a:r>
              <a:rPr lang="en-US" sz="1050" b="1" spc="-10" dirty="0">
                <a:cs typeface="Calibri"/>
              </a:rPr>
              <a:t> </a:t>
            </a:r>
            <a:r>
              <a:rPr lang="en-US" sz="1050" b="1" spc="-5" dirty="0">
                <a:cs typeface="Calibri"/>
              </a:rPr>
              <a:t>of an IGU</a:t>
            </a:r>
            <a:endParaRPr lang="en-US" sz="1050" b="1" dirty="0"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95"/>
              </a:spcBef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lang="en-US" sz="1050" b="1" spc="-5" dirty="0">
                <a:cs typeface="Calibri"/>
              </a:rPr>
              <a:t>IG </a:t>
            </a:r>
            <a:r>
              <a:rPr lang="en-US" sz="1050" b="1" spc="-10" dirty="0">
                <a:cs typeface="Calibri"/>
              </a:rPr>
              <a:t>Compatibility with glazing sealant, setting/centering blocks,</a:t>
            </a:r>
            <a:r>
              <a:rPr lang="en-US" sz="1050" b="1" spc="-25" dirty="0">
                <a:cs typeface="Calibri"/>
              </a:rPr>
              <a:t> </a:t>
            </a:r>
            <a:r>
              <a:rPr lang="en-US" sz="1050" b="1" spc="-10" dirty="0">
                <a:cs typeface="Calibri"/>
              </a:rPr>
              <a:t>gaskets</a:t>
            </a:r>
            <a:endParaRPr lang="en-US" sz="1050" b="1" dirty="0"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75"/>
              </a:spcBef>
              <a:buFont typeface="Symbol"/>
              <a:buChar char=""/>
              <a:tabLst>
                <a:tab pos="241300" algn="l"/>
                <a:tab pos="241935" algn="l"/>
              </a:tabLst>
            </a:pPr>
            <a:r>
              <a:rPr lang="en-US" sz="1050" b="1" spc="-10" dirty="0">
                <a:cs typeface="Calibri"/>
              </a:rPr>
              <a:t>Determine proper </a:t>
            </a:r>
            <a:r>
              <a:rPr lang="en-US" sz="1050" b="1" spc="-15" dirty="0">
                <a:cs typeface="Calibri"/>
              </a:rPr>
              <a:t>surface </a:t>
            </a:r>
            <a:r>
              <a:rPr lang="en-US" sz="1050" b="1" spc="-10" dirty="0">
                <a:cs typeface="Calibri"/>
              </a:rPr>
              <a:t>orientation</a:t>
            </a:r>
            <a:r>
              <a:rPr lang="en-US" sz="1050" b="1" dirty="0">
                <a:cs typeface="Calibri"/>
              </a:rPr>
              <a:t> </a:t>
            </a:r>
            <a:r>
              <a:rPr lang="en-US" sz="1050" b="1" spc="-10" dirty="0">
                <a:cs typeface="Calibri"/>
              </a:rPr>
              <a:t>(1,2,3,4)</a:t>
            </a:r>
            <a:endParaRPr lang="en-US" sz="1050" b="1" dirty="0"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943600"/>
            <a:ext cx="6553200" cy="227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400" b="1" spc="-5" dirty="0">
                <a:cs typeface="Calibri"/>
              </a:rPr>
              <a:t>E.</a:t>
            </a:r>
            <a:r>
              <a:rPr lang="en-US" sz="1400" b="1" dirty="0">
                <a:cs typeface="Calibri"/>
              </a:rPr>
              <a:t> </a:t>
            </a:r>
            <a:r>
              <a:rPr lang="en-US" sz="1400" b="1" spc="-5" dirty="0">
                <a:cs typeface="Calibri"/>
              </a:rPr>
              <a:t>Systems</a:t>
            </a:r>
            <a:endParaRPr lang="en-US" sz="1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n-US" sz="1400" dirty="0">
              <a:cs typeface="Calibri"/>
            </a:endParaRPr>
          </a:p>
          <a:p>
            <a:pPr marL="527050" indent="-228600">
              <a:lnSpc>
                <a:spcPct val="100000"/>
              </a:lnSpc>
              <a:buAutoNum type="arabicPeriod"/>
              <a:tabLst>
                <a:tab pos="527050" algn="l"/>
              </a:tabLst>
            </a:pPr>
            <a:r>
              <a:rPr lang="en-US" sz="1200" b="1" i="1" spc="-10" dirty="0">
                <a:solidFill>
                  <a:srgbClr val="2E5395"/>
                </a:solidFill>
                <a:cs typeface="Calibri"/>
              </a:rPr>
              <a:t>Framing</a:t>
            </a:r>
            <a:r>
              <a:rPr lang="en-US" sz="1200" b="1" i="1" spc="-65" dirty="0">
                <a:solidFill>
                  <a:srgbClr val="2E5395"/>
                </a:solidFill>
                <a:cs typeface="Calibri"/>
              </a:rPr>
              <a:t> </a:t>
            </a:r>
            <a:r>
              <a:rPr lang="en-US" sz="1200" b="1" i="1" spc="-10" dirty="0">
                <a:solidFill>
                  <a:srgbClr val="2E5395"/>
                </a:solidFill>
                <a:cs typeface="Calibri"/>
              </a:rPr>
              <a:t>Basics</a:t>
            </a:r>
            <a:endParaRPr lang="en-US" sz="1200" dirty="0">
              <a:cs typeface="Calibri"/>
            </a:endParaRPr>
          </a:p>
          <a:p>
            <a:pPr marL="755650">
              <a:lnSpc>
                <a:spcPct val="100000"/>
              </a:lnSpc>
              <a:spcBef>
                <a:spcPts val="300"/>
              </a:spcBef>
            </a:pPr>
            <a:r>
              <a:rPr lang="en-US" sz="1200" b="1" spc="-10" dirty="0">
                <a:cs typeface="Calibri"/>
              </a:rPr>
              <a:t>General</a:t>
            </a:r>
            <a:r>
              <a:rPr lang="en-US" sz="1200" b="1" spc="-65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Requirements:</a:t>
            </a:r>
            <a:endParaRPr lang="en-US" sz="1200" dirty="0">
              <a:cs typeface="Calibri"/>
            </a:endParaRPr>
          </a:p>
          <a:p>
            <a:pPr marL="755015" marR="708025">
              <a:lnSpc>
                <a:spcPct val="109800"/>
              </a:lnSpc>
              <a:spcBef>
                <a:spcPts val="5"/>
              </a:spcBef>
            </a:pPr>
            <a:r>
              <a:rPr lang="en-US" sz="1200" b="1" spc="-10" dirty="0">
                <a:cs typeface="Calibri"/>
              </a:rPr>
              <a:t>Utilize </a:t>
            </a:r>
            <a:r>
              <a:rPr lang="en-US" sz="1200" b="1" spc="-5" dirty="0">
                <a:cs typeface="Calibri"/>
              </a:rPr>
              <a:t>shop </a:t>
            </a:r>
            <a:r>
              <a:rPr lang="en-US" sz="1200" b="1" spc="-10" dirty="0">
                <a:cs typeface="Calibri"/>
              </a:rPr>
              <a:t>drawings </a:t>
            </a:r>
            <a:r>
              <a:rPr lang="en-US" sz="1200" b="1" spc="-5" dirty="0">
                <a:cs typeface="Calibri"/>
              </a:rPr>
              <a:t>and </a:t>
            </a:r>
            <a:r>
              <a:rPr lang="en-US" sz="1200" b="1" spc="-10" dirty="0">
                <a:cs typeface="Calibri"/>
              </a:rPr>
              <a:t>construction documents </a:t>
            </a:r>
            <a:r>
              <a:rPr lang="en-US" sz="1200" b="1" spc="-5" dirty="0">
                <a:cs typeface="Calibri"/>
              </a:rPr>
              <a:t>to select, </a:t>
            </a:r>
            <a:r>
              <a:rPr lang="en-US" sz="1200" b="1" spc="-10" dirty="0">
                <a:cs typeface="Calibri"/>
              </a:rPr>
              <a:t>fabricate,  assemble, </a:t>
            </a:r>
            <a:r>
              <a:rPr lang="en-US" sz="1200" b="1" spc="-5" dirty="0">
                <a:cs typeface="Calibri"/>
              </a:rPr>
              <a:t>and </a:t>
            </a:r>
            <a:r>
              <a:rPr lang="en-US" sz="1200" b="1" spc="-10" dirty="0">
                <a:cs typeface="Calibri"/>
              </a:rPr>
              <a:t>install components </a:t>
            </a:r>
            <a:r>
              <a:rPr lang="en-US" sz="1200" b="1" dirty="0">
                <a:cs typeface="Calibri"/>
              </a:rPr>
              <a:t>of </a:t>
            </a:r>
            <a:r>
              <a:rPr lang="en-US" sz="1200" b="1" spc="-10" dirty="0">
                <a:cs typeface="Calibri"/>
              </a:rPr>
              <a:t>fenestration framing </a:t>
            </a:r>
            <a:r>
              <a:rPr lang="en-US" sz="1200" b="1" spc="-5" dirty="0">
                <a:cs typeface="Calibri"/>
              </a:rPr>
              <a:t>as per  </a:t>
            </a:r>
            <a:r>
              <a:rPr lang="en-US" sz="1200" b="1" spc="-10" dirty="0">
                <a:cs typeface="Calibri"/>
              </a:rPr>
              <a:t>manufacturer’s</a:t>
            </a:r>
            <a:r>
              <a:rPr lang="en-US" sz="1200" b="1" spc="50" dirty="0">
                <a:cs typeface="Calibri"/>
              </a:rPr>
              <a:t> </a:t>
            </a:r>
            <a:r>
              <a:rPr lang="en-US" sz="1200" b="1" spc="-5" dirty="0">
                <a:cs typeface="Calibri"/>
              </a:rPr>
              <a:t>fabrication/assembly/</a:t>
            </a:r>
            <a:r>
              <a:rPr lang="en-US" sz="1200" b="1" spc="-5" dirty="0" err="1">
                <a:cs typeface="Calibri"/>
              </a:rPr>
              <a:t>installationinstructions</a:t>
            </a:r>
            <a:r>
              <a:rPr lang="en-US" sz="1200" b="1" spc="-5" dirty="0">
                <a:cs typeface="Calibri"/>
              </a:rPr>
              <a:t>.</a:t>
            </a:r>
            <a:endParaRPr lang="en-US" sz="1200" dirty="0">
              <a:cs typeface="Calibri"/>
            </a:endParaRPr>
          </a:p>
          <a:p>
            <a:pPr marL="1212215" lvl="1" indent="-228600">
              <a:lnSpc>
                <a:spcPct val="100000"/>
              </a:lnSpc>
              <a:spcBef>
                <a:spcPts val="220"/>
              </a:spcBef>
              <a:buFont typeface="Symbol"/>
              <a:buChar char=""/>
              <a:tabLst>
                <a:tab pos="1212215" algn="l"/>
                <a:tab pos="1212850" algn="l"/>
              </a:tabLst>
            </a:pPr>
            <a:r>
              <a:rPr lang="en-US" sz="1100" spc="-10" dirty="0">
                <a:cs typeface="Calibri"/>
              </a:rPr>
              <a:t>Proper location </a:t>
            </a:r>
            <a:r>
              <a:rPr lang="en-US" sz="1100" spc="-5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application </a:t>
            </a:r>
            <a:r>
              <a:rPr lang="en-US" sz="1100" spc="-5" dirty="0">
                <a:cs typeface="Calibri"/>
              </a:rPr>
              <a:t>of </a:t>
            </a:r>
            <a:r>
              <a:rPr lang="en-US" sz="1100" spc="-10" dirty="0">
                <a:cs typeface="Calibri"/>
              </a:rPr>
              <a:t>sealants </a:t>
            </a:r>
            <a:r>
              <a:rPr lang="en-US" sz="1100" spc="-5" dirty="0">
                <a:cs typeface="Calibri"/>
              </a:rPr>
              <a:t>at </a:t>
            </a:r>
            <a:r>
              <a:rPr lang="en-US" sz="1100" spc="-15" dirty="0">
                <a:cs typeface="Calibri"/>
              </a:rPr>
              <a:t>substrate</a:t>
            </a:r>
            <a:r>
              <a:rPr lang="en-US" sz="1100" spc="-30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interfaces</a:t>
            </a:r>
            <a:endParaRPr lang="en-US" sz="1100" dirty="0">
              <a:cs typeface="Calibri"/>
            </a:endParaRPr>
          </a:p>
          <a:p>
            <a:pPr marL="1212850" marR="797560" lvl="1" indent="-228600">
              <a:lnSpc>
                <a:spcPct val="101800"/>
              </a:lnSpc>
              <a:spcBef>
                <a:spcPts val="35"/>
              </a:spcBef>
              <a:buFont typeface="Symbol"/>
              <a:buChar char=""/>
              <a:tabLst>
                <a:tab pos="1212850" algn="l"/>
                <a:tab pos="1213485" algn="l"/>
              </a:tabLst>
            </a:pPr>
            <a:r>
              <a:rPr lang="en-US" sz="1100" spc="-10" dirty="0">
                <a:cs typeface="Calibri"/>
              </a:rPr>
              <a:t>Select appropriate anchors and fasteners, properly locating </a:t>
            </a:r>
            <a:r>
              <a:rPr lang="en-US" sz="1100" spc="-5" dirty="0">
                <a:cs typeface="Calibri"/>
              </a:rPr>
              <a:t>frame </a:t>
            </a:r>
            <a:r>
              <a:rPr lang="en-US" sz="1100" spc="-10" dirty="0">
                <a:cs typeface="Calibri"/>
              </a:rPr>
              <a:t>to  benchmarks, installing </a:t>
            </a:r>
            <a:r>
              <a:rPr lang="en-US" sz="1100" spc="-15" dirty="0">
                <a:cs typeface="Calibri"/>
              </a:rPr>
              <a:t>plumb, </a:t>
            </a:r>
            <a:r>
              <a:rPr lang="en-US" sz="1100" spc="-10" dirty="0">
                <a:cs typeface="Calibri"/>
              </a:rPr>
              <a:t>level, </a:t>
            </a:r>
            <a:r>
              <a:rPr lang="en-US" sz="1100" dirty="0">
                <a:cs typeface="Calibri"/>
              </a:rPr>
              <a:t>and</a:t>
            </a:r>
            <a:r>
              <a:rPr lang="en-US" sz="1100" spc="-20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square.</a:t>
            </a:r>
            <a:endParaRPr lang="en-US" sz="1100" dirty="0">
              <a:cs typeface="Calibri"/>
            </a:endParaRPr>
          </a:p>
          <a:p>
            <a:pPr marL="1212850" lvl="1" indent="-228600">
              <a:lnSpc>
                <a:spcPct val="100000"/>
              </a:lnSpc>
              <a:spcBef>
                <a:spcPts val="195"/>
              </a:spcBef>
              <a:buSzPct val="109090"/>
              <a:buFont typeface="Symbol"/>
              <a:buChar char=""/>
              <a:tabLst>
                <a:tab pos="1212215" algn="l"/>
                <a:tab pos="1212850" algn="l"/>
              </a:tabLst>
            </a:pPr>
            <a:r>
              <a:rPr lang="en-US" sz="1100" spc="-10" dirty="0">
                <a:cs typeface="Calibri"/>
              </a:rPr>
              <a:t>Properly sequence material and component</a:t>
            </a:r>
            <a:r>
              <a:rPr lang="en-US" sz="1100" spc="-5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installation</a:t>
            </a:r>
            <a:endParaRPr lang="en-US" sz="1100" dirty="0">
              <a:cs typeface="Calibri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663526" y="5943600"/>
            <a:ext cx="6864350" cy="2252345"/>
            <a:chOff x="814387" y="4513202"/>
            <a:chExt cx="6864350" cy="22523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8711" y="4738296"/>
              <a:ext cx="1489708" cy="2026916"/>
            </a:xfrm>
            <a:prstGeom prst="rect">
              <a:avLst/>
            </a:prstGeom>
          </p:spPr>
        </p:pic>
        <p:sp>
          <p:nvSpPr>
            <p:cNvPr id="9" name="object 6"/>
            <p:cNvSpPr/>
            <p:nvPr/>
          </p:nvSpPr>
          <p:spPr>
            <a:xfrm>
              <a:off x="819150" y="4517965"/>
              <a:ext cx="6099810" cy="236854"/>
            </a:xfrm>
            <a:custGeom>
              <a:avLst/>
              <a:gdLst/>
              <a:ahLst/>
              <a:cxnLst/>
              <a:rect l="l" t="t" r="r" b="b"/>
              <a:pathLst>
                <a:path w="6099809" h="236854">
                  <a:moveTo>
                    <a:pt x="0" y="39484"/>
                  </a:moveTo>
                  <a:lnTo>
                    <a:pt x="3102" y="24115"/>
                  </a:lnTo>
                  <a:lnTo>
                    <a:pt x="11564" y="11564"/>
                  </a:lnTo>
                  <a:lnTo>
                    <a:pt x="24115" y="3102"/>
                  </a:lnTo>
                  <a:lnTo>
                    <a:pt x="39484" y="0"/>
                  </a:lnTo>
                  <a:lnTo>
                    <a:pt x="6060338" y="0"/>
                  </a:lnTo>
                  <a:lnTo>
                    <a:pt x="6075699" y="3102"/>
                  </a:lnTo>
                  <a:lnTo>
                    <a:pt x="6088246" y="11564"/>
                  </a:lnTo>
                  <a:lnTo>
                    <a:pt x="6096707" y="24115"/>
                  </a:lnTo>
                  <a:lnTo>
                    <a:pt x="6099810" y="39484"/>
                  </a:lnTo>
                  <a:lnTo>
                    <a:pt x="6099810" y="197383"/>
                  </a:lnTo>
                  <a:lnTo>
                    <a:pt x="6096707" y="212750"/>
                  </a:lnTo>
                  <a:lnTo>
                    <a:pt x="6088246" y="225296"/>
                  </a:lnTo>
                  <a:lnTo>
                    <a:pt x="6075699" y="233754"/>
                  </a:lnTo>
                  <a:lnTo>
                    <a:pt x="6060338" y="236854"/>
                  </a:lnTo>
                  <a:lnTo>
                    <a:pt x="39484" y="236854"/>
                  </a:lnTo>
                  <a:lnTo>
                    <a:pt x="24115" y="233754"/>
                  </a:lnTo>
                  <a:lnTo>
                    <a:pt x="11564" y="225296"/>
                  </a:lnTo>
                  <a:lnTo>
                    <a:pt x="3102" y="212750"/>
                  </a:lnTo>
                  <a:lnTo>
                    <a:pt x="0" y="197383"/>
                  </a:lnTo>
                  <a:lnTo>
                    <a:pt x="0" y="39484"/>
                  </a:lnTo>
                  <a:close/>
                </a:path>
              </a:pathLst>
            </a:custGeom>
            <a:ln w="9524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53" y="843788"/>
            <a:ext cx="59055" cy="51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i="1" dirty="0">
                <a:latin typeface="Calibri Light"/>
                <a:cs typeface="Calibri Light"/>
              </a:rPr>
              <a:t> </a:t>
            </a:r>
            <a:endParaRPr sz="1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b="0" i="1" dirty="0">
                <a:latin typeface="Calibri Light"/>
                <a:cs typeface="Calibri Light"/>
              </a:rPr>
              <a:t> </a:t>
            </a:r>
            <a:endParaRPr sz="1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50" b="0" i="1" dirty="0">
                <a:latin typeface="Calibri Light"/>
                <a:cs typeface="Calibri Light"/>
              </a:rPr>
              <a:t> </a:t>
            </a:r>
            <a:endParaRPr sz="11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432" y="3097008"/>
            <a:ext cx="5962015" cy="4402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i="1" dirty="0">
                <a:latin typeface="Calibri Light"/>
                <a:cs typeface="Calibri Light"/>
              </a:rPr>
              <a:t> </a:t>
            </a:r>
            <a:endParaRPr sz="1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0" b="0" i="1" dirty="0">
                <a:latin typeface="Calibri Light"/>
                <a:cs typeface="Calibri Light"/>
              </a:rPr>
              <a:t> </a:t>
            </a:r>
            <a:endParaRPr sz="1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350" b="0" i="1" dirty="0">
                <a:latin typeface="Calibri Light"/>
                <a:cs typeface="Calibri Light"/>
              </a:rPr>
              <a:t> </a:t>
            </a:r>
            <a:endParaRPr sz="1350" dirty="0">
              <a:latin typeface="Calibri Light"/>
              <a:cs typeface="Calibri Light"/>
            </a:endParaRPr>
          </a:p>
          <a:p>
            <a:pPr marL="75565" algn="just">
              <a:lnSpc>
                <a:spcPct val="100000"/>
              </a:lnSpc>
              <a:spcBef>
                <a:spcPts val="315"/>
              </a:spcBef>
            </a:pPr>
            <a:r>
              <a:rPr sz="2000" spc="-5" dirty="0">
                <a:latin typeface="Calibri"/>
                <a:cs typeface="Calibri"/>
              </a:rPr>
              <a:t>This </a:t>
            </a:r>
            <a:r>
              <a:rPr sz="2000" spc="-10" dirty="0">
                <a:latin typeface="Calibri"/>
                <a:cs typeface="Calibri"/>
              </a:rPr>
              <a:t>Study Guide </a:t>
            </a:r>
            <a:r>
              <a:rPr sz="2000" spc="-5" dirty="0">
                <a:latin typeface="Calibri"/>
                <a:cs typeface="Calibri"/>
              </a:rPr>
              <a:t>is a </a:t>
            </a:r>
            <a:r>
              <a:rPr sz="2000" spc="-10" dirty="0">
                <a:latin typeface="Calibri"/>
                <a:cs typeface="Calibri"/>
              </a:rPr>
              <a:t>publication </a:t>
            </a:r>
            <a:r>
              <a:rPr sz="2000" spc="-5" dirty="0">
                <a:latin typeface="Calibri"/>
                <a:cs typeface="Calibri"/>
              </a:rPr>
              <a:t>of the Architectural Glass and Metal Certification Council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(AGMCC).</a:t>
            </a:r>
            <a:endParaRPr sz="2000" dirty="0">
              <a:latin typeface="Calibri"/>
              <a:cs typeface="Calibri"/>
            </a:endParaRPr>
          </a:p>
          <a:p>
            <a:pPr marL="76200" marR="5080" indent="-635" algn="just">
              <a:lnSpc>
                <a:spcPct val="109300"/>
              </a:lnSpc>
              <a:spcBef>
                <a:spcPts val="815"/>
              </a:spcBef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AGMT Certification Program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the AGMCC </a:t>
            </a:r>
            <a:r>
              <a:rPr sz="2000" spc="-10" dirty="0">
                <a:latin typeface="Calibri"/>
                <a:cs typeface="Calibri"/>
              </a:rPr>
              <a:t>assume </a:t>
            </a:r>
            <a:r>
              <a:rPr sz="2000" spc="-5" dirty="0">
                <a:latin typeface="Calibri"/>
                <a:cs typeface="Calibri"/>
              </a:rPr>
              <a:t>no </a:t>
            </a:r>
            <a:r>
              <a:rPr sz="2000" spc="-10" dirty="0">
                <a:latin typeface="Calibri"/>
                <a:cs typeface="Calibri"/>
              </a:rPr>
              <a:t>liability for personal injury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property  damage incurred </a:t>
            </a:r>
            <a:r>
              <a:rPr sz="2000" spc="-5" dirty="0">
                <a:latin typeface="Calibri"/>
                <a:cs typeface="Calibri"/>
              </a:rPr>
              <a:t>by any </a:t>
            </a:r>
            <a:r>
              <a:rPr sz="2000" spc="-10" dirty="0">
                <a:latin typeface="Calibri"/>
                <a:cs typeface="Calibri"/>
              </a:rPr>
              <a:t>person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organization making </a:t>
            </a:r>
            <a:r>
              <a:rPr sz="2000" spc="-5" dirty="0">
                <a:latin typeface="Calibri"/>
                <a:cs typeface="Calibri"/>
              </a:rPr>
              <a:t>use of </a:t>
            </a:r>
            <a:r>
              <a:rPr sz="2000" spc="-10" dirty="0">
                <a:latin typeface="Calibri"/>
                <a:cs typeface="Calibri"/>
              </a:rPr>
              <a:t>the material contained herein. </a:t>
            </a:r>
            <a:r>
              <a:rPr sz="2000" spc="-5" dirty="0">
                <a:latin typeface="Calibri"/>
                <a:cs typeface="Calibri"/>
              </a:rPr>
              <a:t>Use of </a:t>
            </a:r>
            <a:r>
              <a:rPr sz="2000" spc="-10" dirty="0">
                <a:latin typeface="Calibri"/>
                <a:cs typeface="Calibri"/>
              </a:rPr>
              <a:t>the  materials </a:t>
            </a:r>
            <a:r>
              <a:rPr sz="2000" spc="-5" dirty="0">
                <a:latin typeface="Calibri"/>
                <a:cs typeface="Calibri"/>
              </a:rPr>
              <a:t>is for </a:t>
            </a:r>
            <a:r>
              <a:rPr sz="2000" spc="-10" dirty="0">
                <a:latin typeface="Calibri"/>
                <a:cs typeface="Calibri"/>
              </a:rPr>
              <a:t>educational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advisory purposes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only.</a:t>
            </a:r>
            <a:endParaRPr sz="2000" dirty="0">
              <a:latin typeface="Calibri"/>
              <a:cs typeface="Calibri"/>
            </a:endParaRPr>
          </a:p>
          <a:p>
            <a:pPr marL="76200" marR="5715" algn="just">
              <a:lnSpc>
                <a:spcPct val="109600"/>
              </a:lnSpc>
              <a:spcBef>
                <a:spcPts val="800"/>
              </a:spcBef>
            </a:pPr>
            <a:r>
              <a:rPr sz="2000" spc="-10" dirty="0">
                <a:latin typeface="Calibri"/>
                <a:cs typeface="Calibri"/>
              </a:rPr>
              <a:t>No part </a:t>
            </a:r>
            <a:r>
              <a:rPr sz="2000" spc="-5" dirty="0">
                <a:latin typeface="Calibri"/>
                <a:cs typeface="Calibri"/>
              </a:rPr>
              <a:t>of this </a:t>
            </a:r>
            <a:r>
              <a:rPr sz="2000" spc="-10" dirty="0">
                <a:latin typeface="Calibri"/>
                <a:cs typeface="Calibri"/>
              </a:rPr>
              <a:t>publication </a:t>
            </a:r>
            <a:r>
              <a:rPr sz="2000" spc="-5" dirty="0">
                <a:latin typeface="Calibri"/>
                <a:cs typeface="Calibri"/>
              </a:rPr>
              <a:t>may </a:t>
            </a:r>
            <a:r>
              <a:rPr sz="2000" spc="-10" dirty="0">
                <a:latin typeface="Calibri"/>
                <a:cs typeface="Calibri"/>
              </a:rPr>
              <a:t>be reproduced, stored </a:t>
            </a:r>
            <a:r>
              <a:rPr sz="2000" spc="-5" dirty="0">
                <a:latin typeface="Calibri"/>
                <a:cs typeface="Calibri"/>
              </a:rPr>
              <a:t>in a </a:t>
            </a:r>
            <a:r>
              <a:rPr sz="2000" spc="-10" dirty="0">
                <a:latin typeface="Calibri"/>
                <a:cs typeface="Calibri"/>
              </a:rPr>
              <a:t>retrieval system,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transmitted, </a:t>
            </a:r>
            <a:r>
              <a:rPr sz="2000" spc="-5" dirty="0">
                <a:latin typeface="Calibri"/>
                <a:cs typeface="Calibri"/>
              </a:rPr>
              <a:t>in any </a:t>
            </a:r>
            <a:r>
              <a:rPr sz="2000" spc="-10" dirty="0">
                <a:latin typeface="Calibri"/>
                <a:cs typeface="Calibri"/>
              </a:rPr>
              <a:t>form 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any </a:t>
            </a:r>
            <a:r>
              <a:rPr sz="2000" spc="-10" dirty="0">
                <a:latin typeface="Calibri"/>
                <a:cs typeface="Calibri"/>
              </a:rPr>
              <a:t>means, electronic, mechanical, photocopying, recording,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otherwise, without prior  permission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publisher.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5927" y="1357883"/>
            <a:ext cx="4373244" cy="17586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3159" y="5918453"/>
            <a:ext cx="31750" cy="9525"/>
          </a:xfrm>
          <a:custGeom>
            <a:avLst/>
            <a:gdLst/>
            <a:ahLst/>
            <a:cxnLst/>
            <a:rect l="l" t="t" r="r" b="b"/>
            <a:pathLst>
              <a:path w="31750" h="9525">
                <a:moveTo>
                  <a:pt x="31254" y="0"/>
                </a:moveTo>
                <a:lnTo>
                  <a:pt x="0" y="0"/>
                </a:lnTo>
                <a:lnTo>
                  <a:pt x="0" y="9144"/>
                </a:lnTo>
                <a:lnTo>
                  <a:pt x="31254" y="9144"/>
                </a:lnTo>
                <a:lnTo>
                  <a:pt x="31254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4203" y="941323"/>
            <a:ext cx="5760085" cy="531953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buAutoNum type="arabicPeriod" startAt="2"/>
              <a:tabLst>
                <a:tab pos="241300" algn="l"/>
              </a:tabLst>
            </a:pP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Fasteners </a:t>
            </a:r>
            <a:r>
              <a:rPr sz="1200" b="1" i="1" dirty="0">
                <a:solidFill>
                  <a:srgbClr val="2E5395"/>
                </a:solidFill>
                <a:latin typeface="Calibri"/>
                <a:cs typeface="Calibri"/>
              </a:rPr>
              <a:t>and</a:t>
            </a:r>
            <a:r>
              <a:rPr sz="1200" b="1" i="1" spc="-8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Anchors</a:t>
            </a:r>
            <a:endParaRPr sz="1200" dirty="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  <a:spcBef>
                <a:spcPts val="305"/>
              </a:spcBef>
            </a:pPr>
            <a:r>
              <a:rPr sz="1200" b="1" spc="-10" dirty="0">
                <a:latin typeface="Calibri"/>
                <a:cs typeface="Calibri"/>
              </a:rPr>
              <a:t>General</a:t>
            </a:r>
            <a:r>
              <a:rPr sz="1200" b="1" spc="-9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Requirements:</a:t>
            </a:r>
            <a:endParaRPr sz="1200" dirty="0">
              <a:latin typeface="Calibri"/>
              <a:cs typeface="Calibri"/>
            </a:endParaRPr>
          </a:p>
          <a:p>
            <a:pPr marL="469900" marR="350520" algn="just">
              <a:lnSpc>
                <a:spcPts val="1580"/>
              </a:lnSpc>
              <a:spcBef>
                <a:spcPts val="70"/>
              </a:spcBef>
            </a:pPr>
            <a:r>
              <a:rPr sz="1200" b="1" spc="-10" dirty="0">
                <a:latin typeface="Calibri"/>
                <a:cs typeface="Calibri"/>
              </a:rPr>
              <a:t>Properly </a:t>
            </a:r>
            <a:r>
              <a:rPr sz="1200" b="1" spc="-5" dirty="0">
                <a:latin typeface="Calibri"/>
                <a:cs typeface="Calibri"/>
              </a:rPr>
              <a:t>select and </a:t>
            </a:r>
            <a:r>
              <a:rPr sz="1200" b="1" spc="-10" dirty="0">
                <a:latin typeface="Calibri"/>
                <a:cs typeface="Calibri"/>
              </a:rPr>
              <a:t>install fasteners, anchors, shims </a:t>
            </a:r>
            <a:r>
              <a:rPr sz="1200" b="1" spc="-5" dirty="0">
                <a:latin typeface="Calibri"/>
                <a:cs typeface="Calibri"/>
              </a:rPr>
              <a:t>and spacers in the </a:t>
            </a:r>
            <a:r>
              <a:rPr sz="1200" b="1" spc="-10" dirty="0">
                <a:latin typeface="Calibri"/>
                <a:cs typeface="Calibri"/>
              </a:rPr>
              <a:t>correct  location with proper frequency, </a:t>
            </a:r>
            <a:r>
              <a:rPr sz="1200" b="1" spc="-5" dirty="0">
                <a:latin typeface="Calibri"/>
                <a:cs typeface="Calibri"/>
              </a:rPr>
              <a:t>with </a:t>
            </a:r>
            <a:r>
              <a:rPr sz="1200" b="1" spc="-10" dirty="0">
                <a:latin typeface="Calibri"/>
                <a:cs typeface="Calibri"/>
              </a:rPr>
              <a:t>consideration </a:t>
            </a:r>
            <a:r>
              <a:rPr sz="1200" b="1" spc="-5" dirty="0">
                <a:latin typeface="Calibri"/>
                <a:cs typeface="Calibri"/>
              </a:rPr>
              <a:t>for the </a:t>
            </a:r>
            <a:r>
              <a:rPr sz="1200" b="1" spc="-10" dirty="0">
                <a:latin typeface="Calibri"/>
                <a:cs typeface="Calibri"/>
              </a:rPr>
              <a:t>opening substrate;  </a:t>
            </a:r>
            <a:r>
              <a:rPr sz="1200" b="1" spc="-5" dirty="0">
                <a:latin typeface="Calibri"/>
                <a:cs typeface="Calibri"/>
              </a:rPr>
              <a:t>using </a:t>
            </a:r>
            <a:r>
              <a:rPr sz="1200" b="1" spc="-10" dirty="0">
                <a:latin typeface="Calibri"/>
                <a:cs typeface="Calibri"/>
              </a:rPr>
              <a:t>correct hole </a:t>
            </a:r>
            <a:r>
              <a:rPr sz="1200" b="1" spc="-5" dirty="0">
                <a:latin typeface="Calibri"/>
                <a:cs typeface="Calibri"/>
              </a:rPr>
              <a:t>sizes for </a:t>
            </a:r>
            <a:r>
              <a:rPr sz="1200" b="1" spc="-10" dirty="0">
                <a:latin typeface="Calibri"/>
                <a:cs typeface="Calibri"/>
              </a:rPr>
              <a:t>both anchors </a:t>
            </a:r>
            <a:r>
              <a:rPr sz="1200" b="1" spc="-5" dirty="0">
                <a:latin typeface="Calibri"/>
                <a:cs typeface="Calibri"/>
              </a:rPr>
              <a:t>and</a:t>
            </a:r>
            <a:r>
              <a:rPr sz="1200" b="1" spc="-10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fasteners.</a:t>
            </a:r>
            <a:endParaRPr sz="1200" dirty="0">
              <a:latin typeface="Calibri"/>
              <a:cs typeface="Calibri"/>
            </a:endParaRPr>
          </a:p>
          <a:p>
            <a:pPr marL="927100" marR="813435" lvl="1" indent="-229235">
              <a:lnSpc>
                <a:spcPct val="101800"/>
              </a:lnSpc>
              <a:spcBef>
                <a:spcPts val="105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100" spc="-10" dirty="0">
                <a:latin typeface="Calibri"/>
                <a:cs typeface="Calibri"/>
              </a:rPr>
              <a:t>Identify types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correct uses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fasteners, anchors, shims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spacers  understanding their compatibility </a:t>
            </a:r>
            <a:r>
              <a:rPr sz="1100" spc="-5" dirty="0">
                <a:latin typeface="Calibri"/>
                <a:cs typeface="Calibri"/>
              </a:rPr>
              <a:t>with </a:t>
            </a:r>
            <a:r>
              <a:rPr sz="1100" spc="-10" dirty="0">
                <a:latin typeface="Calibri"/>
                <a:cs typeface="Calibri"/>
              </a:rPr>
              <a:t>substrates </a:t>
            </a:r>
            <a:r>
              <a:rPr sz="1100" spc="-5" dirty="0">
                <a:latin typeface="Calibri"/>
                <a:cs typeface="Calibri"/>
              </a:rPr>
              <a:t>and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materials</a:t>
            </a:r>
            <a:endParaRPr sz="1100" dirty="0">
              <a:latin typeface="Calibri"/>
              <a:cs typeface="Calibri"/>
            </a:endParaRPr>
          </a:p>
          <a:p>
            <a:pPr marL="927100" marR="297180" lvl="1" indent="-229235">
              <a:lnSpc>
                <a:spcPct val="100899"/>
              </a:lnSpc>
              <a:spcBef>
                <a:spcPts val="70"/>
              </a:spcBef>
              <a:buFont typeface="Symbol"/>
              <a:buChar char=""/>
              <a:tabLst>
                <a:tab pos="927100" algn="l"/>
                <a:tab pos="927735" algn="l"/>
              </a:tabLst>
            </a:pPr>
            <a:r>
              <a:rPr sz="1100" spc="-5" dirty="0">
                <a:latin typeface="Calibri"/>
                <a:cs typeface="Calibri"/>
              </a:rPr>
              <a:t>Use of </a:t>
            </a:r>
            <a:r>
              <a:rPr sz="1100" spc="-10" dirty="0">
                <a:latin typeface="Calibri"/>
                <a:cs typeface="Calibri"/>
              </a:rPr>
              <a:t>correct </a:t>
            </a:r>
            <a:r>
              <a:rPr sz="1100" spc="-5" dirty="0">
                <a:latin typeface="Calibri"/>
                <a:cs typeface="Calibri"/>
              </a:rPr>
              <a:t>hole </a:t>
            </a:r>
            <a:r>
              <a:rPr sz="1100" spc="-10" dirty="0">
                <a:latin typeface="Calibri"/>
                <a:cs typeface="Calibri"/>
              </a:rPr>
              <a:t>sizes for anchors (in substrate)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fasteners </a:t>
            </a:r>
            <a:r>
              <a:rPr sz="1100" spc="-5" dirty="0">
                <a:latin typeface="Calibri"/>
                <a:cs typeface="Calibri"/>
              </a:rPr>
              <a:t>(in </a:t>
            </a:r>
            <a:r>
              <a:rPr sz="1100" spc="-10" dirty="0">
                <a:latin typeface="Calibri"/>
                <a:cs typeface="Calibri"/>
              </a:rPr>
              <a:t>frames), </a:t>
            </a:r>
            <a:r>
              <a:rPr sz="1100" spc="-5" dirty="0">
                <a:latin typeface="Calibri"/>
                <a:cs typeface="Calibri"/>
              </a:rPr>
              <a:t>and  </a:t>
            </a:r>
            <a:r>
              <a:rPr sz="1100" spc="-10" dirty="0">
                <a:latin typeface="Calibri"/>
                <a:cs typeface="Calibri"/>
              </a:rPr>
              <a:t>use </a:t>
            </a:r>
            <a:r>
              <a:rPr sz="1100" spc="-5" dirty="0">
                <a:latin typeface="Calibri"/>
                <a:cs typeface="Calibri"/>
              </a:rPr>
              <a:t>of shims </a:t>
            </a:r>
            <a:r>
              <a:rPr sz="1100" spc="-10" dirty="0">
                <a:latin typeface="Calibri"/>
                <a:cs typeface="Calibri"/>
              </a:rPr>
              <a:t>where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applicable</a:t>
            </a:r>
            <a:endParaRPr sz="11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15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3"/>
              <a:tabLst>
                <a:tab pos="241300" algn="l"/>
              </a:tabLst>
            </a:pP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Storefront </a:t>
            </a:r>
            <a:r>
              <a:rPr sz="1200" b="1" i="1" dirty="0">
                <a:solidFill>
                  <a:srgbClr val="2E5395"/>
                </a:solidFill>
                <a:latin typeface="Calibri"/>
                <a:cs typeface="Calibri"/>
              </a:rPr>
              <a:t>/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Window </a:t>
            </a:r>
            <a:r>
              <a:rPr sz="1200" b="1" i="1" spc="-5" dirty="0">
                <a:solidFill>
                  <a:srgbClr val="2E5395"/>
                </a:solidFill>
                <a:latin typeface="Calibri"/>
                <a:cs typeface="Calibri"/>
              </a:rPr>
              <a:t>Wall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General</a:t>
            </a:r>
            <a:r>
              <a:rPr sz="1200" b="1" i="1" spc="-90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Knowledge</a:t>
            </a:r>
            <a:endParaRPr sz="12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05"/>
              </a:spcBef>
            </a:pPr>
            <a:r>
              <a:rPr sz="1200" b="1" spc="-10" dirty="0">
                <a:latin typeface="Calibri"/>
                <a:cs typeface="Calibri"/>
              </a:rPr>
              <a:t>General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Requirements:</a:t>
            </a:r>
            <a:endParaRPr sz="1200" dirty="0">
              <a:latin typeface="Calibri"/>
              <a:cs typeface="Calibri"/>
            </a:endParaRPr>
          </a:p>
          <a:p>
            <a:pPr marL="469265" marR="294640">
              <a:lnSpc>
                <a:spcPct val="109300"/>
              </a:lnSpc>
              <a:spcBef>
                <a:spcPts val="10"/>
              </a:spcBef>
            </a:pPr>
            <a:r>
              <a:rPr sz="1200" b="1" spc="-5" dirty="0">
                <a:latin typeface="Calibri"/>
                <a:cs typeface="Calibri"/>
              </a:rPr>
              <a:t>Possess an </a:t>
            </a:r>
            <a:r>
              <a:rPr sz="1200" b="1" spc="-10" dirty="0">
                <a:latin typeface="Calibri"/>
                <a:cs typeface="Calibri"/>
              </a:rPr>
              <a:t>understanding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10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types and typical uses and </a:t>
            </a:r>
            <a:r>
              <a:rPr sz="1200" b="1" spc="-10" dirty="0">
                <a:latin typeface="Calibri"/>
                <a:cs typeface="Calibri"/>
              </a:rPr>
              <a:t>applications and  limitations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10" dirty="0">
                <a:latin typeface="Calibri"/>
                <a:cs typeface="Calibri"/>
              </a:rPr>
              <a:t>storefront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window wall </a:t>
            </a:r>
            <a:r>
              <a:rPr sz="1200" b="1" spc="-5" dirty="0">
                <a:latin typeface="Calibri"/>
                <a:cs typeface="Calibri"/>
              </a:rPr>
              <a:t>systems; </a:t>
            </a:r>
            <a:r>
              <a:rPr sz="1200" b="1" spc="-10" dirty="0">
                <a:latin typeface="Calibri"/>
                <a:cs typeface="Calibri"/>
              </a:rPr>
              <a:t>their similarities </a:t>
            </a:r>
            <a:r>
              <a:rPr sz="1200" b="1" spc="-5" dirty="0">
                <a:latin typeface="Calibri"/>
                <a:cs typeface="Calibri"/>
              </a:rPr>
              <a:t>and  </a:t>
            </a:r>
            <a:r>
              <a:rPr sz="1200" b="1" spc="-10" dirty="0">
                <a:latin typeface="Calibri"/>
                <a:cs typeface="Calibri"/>
              </a:rPr>
              <a:t>differences; </a:t>
            </a:r>
            <a:r>
              <a:rPr sz="1200" b="1" spc="-5" dirty="0">
                <a:latin typeface="Calibri"/>
                <a:cs typeface="Calibri"/>
              </a:rPr>
              <a:t>and how they </a:t>
            </a:r>
            <a:r>
              <a:rPr sz="1200" b="1" spc="-10" dirty="0">
                <a:latin typeface="Calibri"/>
                <a:cs typeface="Calibri"/>
              </a:rPr>
              <a:t>differ </a:t>
            </a:r>
            <a:r>
              <a:rPr sz="1200" b="1" spc="-5" dirty="0">
                <a:latin typeface="Calibri"/>
                <a:cs typeface="Calibri"/>
              </a:rPr>
              <a:t>from </a:t>
            </a:r>
            <a:r>
              <a:rPr sz="1200" b="1" spc="-10" dirty="0">
                <a:latin typeface="Calibri"/>
                <a:cs typeface="Calibri"/>
              </a:rPr>
              <a:t>curtainwalls. Familiarity with </a:t>
            </a:r>
            <a:r>
              <a:rPr sz="1200" b="1" spc="-5" dirty="0">
                <a:latin typeface="Calibri"/>
                <a:cs typeface="Calibri"/>
              </a:rPr>
              <a:t>their  </a:t>
            </a:r>
            <a:r>
              <a:rPr sz="1200" b="1" spc="-10" dirty="0">
                <a:latin typeface="Calibri"/>
                <a:cs typeface="Calibri"/>
              </a:rPr>
              <a:t>components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and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assembly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sequence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and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methods,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and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working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knowledge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  </a:t>
            </a:r>
            <a:r>
              <a:rPr sz="1200" b="1" spc="-5" dirty="0">
                <a:latin typeface="Calibri"/>
                <a:cs typeface="Calibri"/>
              </a:rPr>
              <a:t>their </a:t>
            </a:r>
            <a:r>
              <a:rPr sz="1200" b="1" spc="-10" dirty="0">
                <a:latin typeface="Calibri"/>
                <a:cs typeface="Calibri"/>
              </a:rPr>
              <a:t>water management</a:t>
            </a:r>
            <a:r>
              <a:rPr sz="1200" b="1" spc="-8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elements.</a:t>
            </a:r>
            <a:endParaRPr sz="1200" dirty="0">
              <a:latin typeface="Calibri"/>
              <a:cs typeface="Calibri"/>
            </a:endParaRPr>
          </a:p>
          <a:p>
            <a:pPr marL="926465" lvl="1" indent="-228600">
              <a:lnSpc>
                <a:spcPct val="100000"/>
              </a:lnSpc>
              <a:spcBef>
                <a:spcPts val="209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100" spc="-10" dirty="0">
                <a:latin typeface="Calibri"/>
                <a:cs typeface="Calibri"/>
              </a:rPr>
              <a:t>Types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storefronts/Window </a:t>
            </a:r>
            <a:r>
              <a:rPr sz="1100" spc="-5" dirty="0">
                <a:latin typeface="Calibri"/>
                <a:cs typeface="Calibri"/>
              </a:rPr>
              <a:t>walls and </a:t>
            </a:r>
            <a:r>
              <a:rPr sz="1100" spc="-10" dirty="0">
                <a:latin typeface="Calibri"/>
                <a:cs typeface="Calibri"/>
              </a:rPr>
              <a:t>typical applications, including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limitations</a:t>
            </a:r>
            <a:endParaRPr sz="1100" dirty="0">
              <a:latin typeface="Calibri"/>
              <a:cs typeface="Calibri"/>
            </a:endParaRPr>
          </a:p>
          <a:p>
            <a:pPr marL="926465" lvl="1" indent="-229235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100" spc="-10" dirty="0">
                <a:latin typeface="Calibri"/>
                <a:cs typeface="Calibri"/>
              </a:rPr>
              <a:t>Sequence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installation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glazing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methods</a:t>
            </a:r>
            <a:endParaRPr sz="1100" dirty="0">
              <a:latin typeface="Calibri"/>
              <a:cs typeface="Calibri"/>
            </a:endParaRPr>
          </a:p>
          <a:p>
            <a:pPr marL="926465" lvl="1" indent="-229235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100" spc="-10" dirty="0">
                <a:latin typeface="Calibri"/>
                <a:cs typeface="Calibri"/>
              </a:rPr>
              <a:t>System makeup;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interchangeability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components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 dirty="0">
              <a:latin typeface="Calibri"/>
              <a:cs typeface="Calibri"/>
            </a:endParaRPr>
          </a:p>
          <a:p>
            <a:pPr marL="927100" marR="83185">
              <a:lnSpc>
                <a:spcPct val="101800"/>
              </a:lnSpc>
            </a:pPr>
            <a:r>
              <a:rPr sz="1100" b="1" spc="-5" dirty="0">
                <a:solidFill>
                  <a:srgbClr val="1C1C1C"/>
                </a:solidFill>
                <a:latin typeface="Calibri"/>
                <a:cs typeface="Calibri"/>
              </a:rPr>
              <a:t>Window wall </a:t>
            </a:r>
            <a:r>
              <a:rPr sz="1100" spc="-5" dirty="0">
                <a:solidFill>
                  <a:srgbClr val="1C1C1C"/>
                </a:solidFill>
                <a:latin typeface="Calibri"/>
                <a:cs typeface="Calibri"/>
              </a:rPr>
              <a:t>systems are commonly used in ribbon </a:t>
            </a:r>
            <a:r>
              <a:rPr sz="1100" b="1" spc="-5" dirty="0">
                <a:solidFill>
                  <a:srgbClr val="1C1C1C"/>
                </a:solidFill>
                <a:latin typeface="Calibri"/>
                <a:cs typeface="Calibri"/>
              </a:rPr>
              <a:t>window </a:t>
            </a:r>
            <a:r>
              <a:rPr sz="1100" spc="-5" dirty="0">
                <a:solidFill>
                  <a:srgbClr val="1C1C1C"/>
                </a:solidFill>
                <a:latin typeface="Calibri"/>
                <a:cs typeface="Calibri"/>
              </a:rPr>
              <a:t>configurations or  punched openings. The framing system spans from slab-to-slab </a:t>
            </a:r>
            <a:r>
              <a:rPr sz="1100" dirty="0">
                <a:solidFill>
                  <a:srgbClr val="1C1C1C"/>
                </a:solidFill>
                <a:latin typeface="Calibri"/>
                <a:cs typeface="Calibri"/>
              </a:rPr>
              <a:t>and </a:t>
            </a:r>
            <a:r>
              <a:rPr sz="1100" spc="-5" dirty="0">
                <a:solidFill>
                  <a:srgbClr val="1C1C1C"/>
                </a:solidFill>
                <a:latin typeface="Calibri"/>
                <a:cs typeface="Calibri"/>
              </a:rPr>
              <a:t>can be installed  from the building's interior to improve logistics and reduce installation</a:t>
            </a:r>
            <a:r>
              <a:rPr sz="1100" spc="40" dirty="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C1C1C"/>
                </a:solidFill>
                <a:latin typeface="Calibri"/>
                <a:cs typeface="Calibri"/>
              </a:rPr>
              <a:t>costs.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304800" y="6629400"/>
            <a:ext cx="6629400" cy="547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4560" marR="146685">
              <a:lnSpc>
                <a:spcPct val="101800"/>
              </a:lnSpc>
              <a:spcBef>
                <a:spcPts val="75"/>
              </a:spcBef>
            </a:pPr>
            <a:r>
              <a:rPr lang="en-US" sz="1100" spc="-5" dirty="0">
                <a:cs typeface="Calibri"/>
              </a:rPr>
              <a:t>A </a:t>
            </a:r>
            <a:r>
              <a:rPr lang="en-US" sz="1100" b="1" spc="-5" dirty="0">
                <a:cs typeface="Calibri"/>
              </a:rPr>
              <a:t>storefront </a:t>
            </a:r>
            <a:r>
              <a:rPr lang="en-US" sz="1100" dirty="0">
                <a:cs typeface="Calibri"/>
              </a:rPr>
              <a:t>is </a:t>
            </a:r>
            <a:r>
              <a:rPr lang="en-US" sz="1100" spc="-5" dirty="0">
                <a:cs typeface="Calibri"/>
              </a:rPr>
              <a:t>the </a:t>
            </a:r>
            <a:r>
              <a:rPr lang="en-US" sz="1100" spc="-5" dirty="0">
                <a:cs typeface="Calibri"/>
                <a:hlinkClick r:id="rId2"/>
              </a:rPr>
              <a:t>facade </a:t>
            </a:r>
            <a:r>
              <a:rPr lang="en-US" sz="1100" spc="-5" dirty="0">
                <a:cs typeface="Calibri"/>
              </a:rPr>
              <a:t>or entryway of a </a:t>
            </a:r>
            <a:r>
              <a:rPr lang="en-US" sz="1100" spc="-5" dirty="0">
                <a:cs typeface="Calibri"/>
                <a:hlinkClick r:id="rId3"/>
              </a:rPr>
              <a:t>retail </a:t>
            </a:r>
            <a:r>
              <a:rPr lang="en-US" sz="1100" spc="-5" dirty="0">
                <a:cs typeface="Calibri"/>
              </a:rPr>
              <a:t>store located on the ground </a:t>
            </a:r>
            <a:r>
              <a:rPr lang="en-US" sz="1100" dirty="0">
                <a:cs typeface="Calibri"/>
              </a:rPr>
              <a:t>floor  </a:t>
            </a:r>
            <a:r>
              <a:rPr lang="en-US" sz="1100" spc="-5" dirty="0">
                <a:cs typeface="Calibri"/>
              </a:rPr>
              <a:t>or street </a:t>
            </a:r>
            <a:r>
              <a:rPr lang="en-US" sz="1100" dirty="0">
                <a:cs typeface="Calibri"/>
              </a:rPr>
              <a:t>level </a:t>
            </a:r>
            <a:r>
              <a:rPr lang="en-US" sz="1100" spc="-5" dirty="0">
                <a:cs typeface="Calibri"/>
              </a:rPr>
              <a:t>of a commercial building, typically including one or more </a:t>
            </a:r>
            <a:r>
              <a:rPr lang="en-US" sz="1100" spc="-5" dirty="0">
                <a:cs typeface="Calibri"/>
                <a:hlinkClick r:id="rId4"/>
              </a:rPr>
              <a:t>display </a:t>
            </a:r>
            <a:r>
              <a:rPr lang="en-US" sz="1100" spc="-5" dirty="0">
                <a:cs typeface="Calibri"/>
              </a:rPr>
              <a:t> </a:t>
            </a:r>
            <a:r>
              <a:rPr lang="en-US" sz="1100" spc="-5" dirty="0">
                <a:cs typeface="Calibri"/>
                <a:hlinkClick r:id="rId4"/>
              </a:rPr>
              <a:t>windows</a:t>
            </a:r>
            <a:r>
              <a:rPr lang="en-US" spc="-5" dirty="0">
                <a:cs typeface="Calibri"/>
                <a:hlinkClick r:id="rId4"/>
              </a:rPr>
              <a:t>.</a:t>
            </a:r>
            <a:endParaRPr lang="en-US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762000" y="457200"/>
            <a:ext cx="5744845" cy="40009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4"/>
              <a:tabLst>
                <a:tab pos="241300" algn="l"/>
              </a:tabLst>
            </a:pP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Curtainwall General</a:t>
            </a:r>
            <a:r>
              <a:rPr sz="1200" b="1" i="1" spc="-7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Knowledge</a:t>
            </a:r>
            <a:endParaRPr sz="1200" dirty="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305"/>
              </a:spcBef>
            </a:pPr>
            <a:r>
              <a:rPr sz="1200" b="1" spc="-10" dirty="0">
                <a:latin typeface="Calibri"/>
                <a:cs typeface="Calibri"/>
              </a:rPr>
              <a:t>General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Requirements:</a:t>
            </a:r>
            <a:endParaRPr sz="1200" dirty="0">
              <a:latin typeface="Calibri"/>
              <a:cs typeface="Calibri"/>
            </a:endParaRPr>
          </a:p>
          <a:p>
            <a:pPr marL="469900" marR="82550">
              <a:lnSpc>
                <a:spcPts val="1580"/>
              </a:lnSpc>
              <a:spcBef>
                <a:spcPts val="70"/>
              </a:spcBef>
            </a:pPr>
            <a:r>
              <a:rPr sz="1200" b="1" spc="-5" dirty="0">
                <a:latin typeface="Calibri"/>
                <a:cs typeface="Calibri"/>
              </a:rPr>
              <a:t>Possess an </a:t>
            </a:r>
            <a:r>
              <a:rPr sz="1200" b="1" spc="-10" dirty="0">
                <a:latin typeface="Calibri"/>
                <a:cs typeface="Calibri"/>
              </a:rPr>
              <a:t>understanding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10" dirty="0">
                <a:latin typeface="Calibri"/>
                <a:cs typeface="Calibri"/>
              </a:rPr>
              <a:t>curtainwall materials, their </a:t>
            </a:r>
            <a:r>
              <a:rPr sz="1200" b="1" dirty="0">
                <a:latin typeface="Calibri"/>
                <a:cs typeface="Calibri"/>
              </a:rPr>
              <a:t>uses, </a:t>
            </a:r>
            <a:r>
              <a:rPr sz="1200" b="1" spc="-10" dirty="0">
                <a:latin typeface="Calibri"/>
                <a:cs typeface="Calibri"/>
              </a:rPr>
              <a:t>general features </a:t>
            </a:r>
            <a:r>
              <a:rPr sz="1200" b="1" spc="-5" dirty="0">
                <a:latin typeface="Calibri"/>
                <a:cs typeface="Calibri"/>
              </a:rPr>
              <a:t>and  </a:t>
            </a:r>
            <a:r>
              <a:rPr sz="1200" b="1" spc="-10" dirty="0">
                <a:latin typeface="Calibri"/>
                <a:cs typeface="Calibri"/>
              </a:rPr>
              <a:t>benefits; </a:t>
            </a:r>
            <a:r>
              <a:rPr sz="1200" b="1" spc="-5" dirty="0">
                <a:latin typeface="Calibri"/>
                <a:cs typeface="Calibri"/>
              </a:rPr>
              <a:t>their </a:t>
            </a:r>
            <a:r>
              <a:rPr sz="1200" b="1" spc="-10" dirty="0">
                <a:latin typeface="Calibri"/>
                <a:cs typeface="Calibri"/>
              </a:rPr>
              <a:t>differences </a:t>
            </a:r>
            <a:r>
              <a:rPr sz="1200" b="1" spc="-5" dirty="0">
                <a:latin typeface="Calibri"/>
                <a:cs typeface="Calibri"/>
              </a:rPr>
              <a:t>from </a:t>
            </a:r>
            <a:r>
              <a:rPr sz="1200" b="1" spc="-10" dirty="0">
                <a:latin typeface="Calibri"/>
                <a:cs typeface="Calibri"/>
              </a:rPr>
              <a:t>storefront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window </a:t>
            </a:r>
            <a:r>
              <a:rPr sz="1200" b="1" spc="-5" dirty="0">
                <a:latin typeface="Calibri"/>
                <a:cs typeface="Calibri"/>
              </a:rPr>
              <a:t>wall systems; </a:t>
            </a:r>
            <a:r>
              <a:rPr sz="1200" b="1" spc="-10" dirty="0">
                <a:latin typeface="Calibri"/>
                <a:cs typeface="Calibri"/>
              </a:rPr>
              <a:t>and</a:t>
            </a:r>
            <a:r>
              <a:rPr sz="1200" b="1" spc="-17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assembly</a:t>
            </a:r>
            <a:endParaRPr sz="12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Calibri"/>
                <a:cs typeface="Calibri"/>
              </a:rPr>
              <a:t>methods, as </a:t>
            </a:r>
            <a:r>
              <a:rPr sz="1200" b="1" spc="-10" dirty="0">
                <a:latin typeface="Calibri"/>
                <a:cs typeface="Calibri"/>
              </a:rPr>
              <a:t>well </a:t>
            </a:r>
            <a:r>
              <a:rPr sz="1200" b="1" spc="-5" dirty="0">
                <a:latin typeface="Calibri"/>
                <a:cs typeface="Calibri"/>
              </a:rPr>
              <a:t>as </a:t>
            </a:r>
            <a:r>
              <a:rPr sz="1200" b="1" spc="-10" dirty="0">
                <a:latin typeface="Calibri"/>
                <a:cs typeface="Calibri"/>
              </a:rPr>
              <a:t>their </a:t>
            </a:r>
            <a:r>
              <a:rPr sz="1200" b="1" spc="-5" dirty="0">
                <a:latin typeface="Calibri"/>
                <a:cs typeface="Calibri"/>
              </a:rPr>
              <a:t>water </a:t>
            </a:r>
            <a:r>
              <a:rPr sz="1200" b="1" spc="-10" dirty="0">
                <a:latin typeface="Calibri"/>
                <a:cs typeface="Calibri"/>
              </a:rPr>
              <a:t>management elements; understand </a:t>
            </a:r>
            <a:r>
              <a:rPr sz="1200" b="1" spc="-5" dirty="0">
                <a:latin typeface="Calibri"/>
                <a:cs typeface="Calibri"/>
              </a:rPr>
              <a:t>the</a:t>
            </a:r>
            <a:r>
              <a:rPr sz="1200" b="1" spc="-1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different</a:t>
            </a:r>
            <a:endParaRPr sz="1200" dirty="0">
              <a:latin typeface="Calibri"/>
              <a:cs typeface="Calibri"/>
            </a:endParaRPr>
          </a:p>
          <a:p>
            <a:pPr marL="469265" marR="88265">
              <a:lnSpc>
                <a:spcPct val="109600"/>
              </a:lnSpc>
              <a:spcBef>
                <a:spcPts val="110"/>
              </a:spcBef>
            </a:pPr>
            <a:r>
              <a:rPr sz="1200" b="1" spc="-5" dirty="0">
                <a:latin typeface="Calibri"/>
                <a:cs typeface="Calibri"/>
              </a:rPr>
              <a:t>types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10" dirty="0">
                <a:latin typeface="Calibri"/>
                <a:cs typeface="Calibri"/>
              </a:rPr>
              <a:t>curtainwalls (stick, unitized),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their sequence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10" dirty="0">
                <a:latin typeface="Calibri"/>
                <a:cs typeface="Calibri"/>
              </a:rPr>
              <a:t>installation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glazing  </a:t>
            </a:r>
            <a:r>
              <a:rPr sz="1200" b="1" spc="-5" dirty="0">
                <a:latin typeface="Calibri"/>
                <a:cs typeface="Calibri"/>
              </a:rPr>
              <a:t>methods.</a:t>
            </a:r>
            <a:endParaRPr sz="1200" dirty="0">
              <a:latin typeface="Calibri"/>
              <a:cs typeface="Calibri"/>
            </a:endParaRPr>
          </a:p>
          <a:p>
            <a:pPr marL="926465" marR="161925" lvl="1" indent="-228600">
              <a:lnSpc>
                <a:spcPct val="109600"/>
              </a:lnSpc>
              <a:spcBef>
                <a:spcPts val="80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100" spc="-10" dirty="0">
                <a:latin typeface="Calibri"/>
                <a:cs typeface="Calibri"/>
              </a:rPr>
              <a:t>Principles </a:t>
            </a:r>
            <a:r>
              <a:rPr sz="1100" spc="-5" dirty="0">
                <a:latin typeface="Calibri"/>
                <a:cs typeface="Calibri"/>
              </a:rPr>
              <a:t>of the </a:t>
            </a:r>
            <a:r>
              <a:rPr sz="1100" spc="-10" dirty="0">
                <a:latin typeface="Calibri"/>
                <a:cs typeface="Calibri"/>
              </a:rPr>
              <a:t>different types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curtainwalls </a:t>
            </a:r>
            <a:r>
              <a:rPr sz="1100" spc="-15" dirty="0">
                <a:latin typeface="Calibri"/>
                <a:cs typeface="Calibri"/>
              </a:rPr>
              <a:t>(stick, </a:t>
            </a:r>
            <a:r>
              <a:rPr sz="1100" spc="-10" dirty="0">
                <a:latin typeface="Calibri"/>
                <a:cs typeface="Calibri"/>
              </a:rPr>
              <a:t>unitized),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their sequence 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installation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glazing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methods</a:t>
            </a:r>
            <a:endParaRPr sz="1100" dirty="0">
              <a:latin typeface="Calibri"/>
              <a:cs typeface="Calibri"/>
            </a:endParaRPr>
          </a:p>
          <a:p>
            <a:pPr marL="927100" lvl="1" indent="-229235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927100" algn="l"/>
                <a:tab pos="927735" algn="l"/>
              </a:tabLst>
            </a:pPr>
            <a:r>
              <a:rPr sz="1100" spc="-10" dirty="0">
                <a:latin typeface="Calibri"/>
                <a:cs typeface="Calibri"/>
              </a:rPr>
              <a:t>Transition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expansion joints; deadload/windload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anchors</a:t>
            </a:r>
            <a:endParaRPr sz="1100" dirty="0">
              <a:latin typeface="Calibri"/>
              <a:cs typeface="Calibri"/>
            </a:endParaRPr>
          </a:p>
          <a:p>
            <a:pPr marL="927100" marR="539115" lvl="1" indent="-229235">
              <a:lnSpc>
                <a:spcPct val="109600"/>
              </a:lnSpc>
              <a:spcBef>
                <a:spcPts val="135"/>
              </a:spcBef>
              <a:buFont typeface="Symbol"/>
              <a:buChar char=""/>
              <a:tabLst>
                <a:tab pos="927100" algn="l"/>
                <a:tab pos="927735" algn="l"/>
              </a:tabLst>
            </a:pPr>
            <a:r>
              <a:rPr sz="1100" spc="-10" dirty="0">
                <a:latin typeface="Calibri"/>
                <a:cs typeface="Calibri"/>
              </a:rPr>
              <a:t>Recognition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torque specifications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the effects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not adhering </a:t>
            </a:r>
            <a:r>
              <a:rPr sz="1100" spc="-5" dirty="0">
                <a:latin typeface="Calibri"/>
                <a:cs typeface="Calibri"/>
              </a:rPr>
              <a:t>to </a:t>
            </a:r>
            <a:r>
              <a:rPr sz="1100" spc="-10" dirty="0">
                <a:latin typeface="Calibri"/>
                <a:cs typeface="Calibri"/>
              </a:rPr>
              <a:t>them  (over/under)</a:t>
            </a:r>
            <a:endParaRPr sz="1100" dirty="0">
              <a:latin typeface="Calibri"/>
              <a:cs typeface="Calibri"/>
            </a:endParaRPr>
          </a:p>
          <a:p>
            <a:pPr marL="927100" marR="112395" indent="-635">
              <a:lnSpc>
                <a:spcPct val="109800"/>
              </a:lnSpc>
              <a:spcBef>
                <a:spcPts val="800"/>
              </a:spcBef>
            </a:pPr>
            <a:r>
              <a:rPr sz="1100" spc="-5" dirty="0">
                <a:latin typeface="Calibri"/>
                <a:cs typeface="Calibri"/>
              </a:rPr>
              <a:t>A </a:t>
            </a:r>
            <a:r>
              <a:rPr sz="1100" spc="-10" dirty="0">
                <a:latin typeface="Calibri"/>
                <a:cs typeface="Calibri"/>
              </a:rPr>
              <a:t>"curtainwall" </a:t>
            </a:r>
            <a:r>
              <a:rPr sz="1100" spc="-5" dirty="0">
                <a:latin typeface="Calibri"/>
                <a:cs typeface="Calibri"/>
              </a:rPr>
              <a:t>is </a:t>
            </a:r>
            <a:r>
              <a:rPr sz="1100" spc="-10" dirty="0">
                <a:latin typeface="Calibri"/>
                <a:cs typeface="Calibri"/>
              </a:rPr>
              <a:t>any non-load-bearing exterior </a:t>
            </a:r>
            <a:r>
              <a:rPr sz="1100" spc="-5" dirty="0">
                <a:latin typeface="Calibri"/>
                <a:cs typeface="Calibri"/>
              </a:rPr>
              <a:t>wall that </a:t>
            </a:r>
            <a:r>
              <a:rPr sz="1100" spc="-10" dirty="0">
                <a:latin typeface="Calibri"/>
                <a:cs typeface="Calibri"/>
              </a:rPr>
              <a:t>hangs (like </a:t>
            </a:r>
            <a:r>
              <a:rPr sz="1100" spc="-5" dirty="0">
                <a:latin typeface="Calibri"/>
                <a:cs typeface="Calibri"/>
              </a:rPr>
              <a:t>a </a:t>
            </a:r>
            <a:r>
              <a:rPr sz="1100" spc="-10" dirty="0">
                <a:latin typeface="Calibri"/>
                <a:cs typeface="Calibri"/>
              </a:rPr>
              <a:t>curtain) from  the face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floor slabs, regardless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construction </a:t>
            </a:r>
            <a:r>
              <a:rPr sz="1100" spc="-5" dirty="0">
                <a:latin typeface="Calibri"/>
                <a:cs typeface="Calibri"/>
              </a:rPr>
              <a:t>or </a:t>
            </a:r>
            <a:r>
              <a:rPr sz="1100" spc="-10" dirty="0">
                <a:latin typeface="Calibri"/>
                <a:cs typeface="Calibri"/>
              </a:rPr>
              <a:t>cladding material. However, in  common usage, </a:t>
            </a:r>
            <a:r>
              <a:rPr sz="1100" spc="-5" dirty="0">
                <a:latin typeface="Calibri"/>
                <a:cs typeface="Calibri"/>
              </a:rPr>
              <a:t>the term </a:t>
            </a:r>
            <a:r>
              <a:rPr sz="1100" b="1" spc="-10" dirty="0">
                <a:latin typeface="Calibri"/>
                <a:cs typeface="Calibri"/>
              </a:rPr>
              <a:t>curtainwall </a:t>
            </a:r>
            <a:r>
              <a:rPr sz="1100" spc="-10" dirty="0">
                <a:latin typeface="Calibri"/>
                <a:cs typeface="Calibri"/>
              </a:rPr>
              <a:t>usually refers </a:t>
            </a:r>
            <a:r>
              <a:rPr sz="1100" spc="-5" dirty="0">
                <a:latin typeface="Calibri"/>
                <a:cs typeface="Calibri"/>
              </a:rPr>
              <a:t>to </a:t>
            </a:r>
            <a:r>
              <a:rPr sz="1100" spc="-10" dirty="0">
                <a:latin typeface="Calibri"/>
                <a:cs typeface="Calibri"/>
              </a:rPr>
              <a:t>aluminum-framed systems  carrying glass, panels, louvers, </a:t>
            </a:r>
            <a:r>
              <a:rPr sz="1100" spc="-5" dirty="0">
                <a:latin typeface="Calibri"/>
                <a:cs typeface="Calibri"/>
              </a:rPr>
              <a:t>or </a:t>
            </a:r>
            <a:r>
              <a:rPr sz="1100" spc="-10" dirty="0">
                <a:latin typeface="Calibri"/>
                <a:cs typeface="Calibri"/>
              </a:rPr>
              <a:t>occasionally, granite </a:t>
            </a:r>
            <a:r>
              <a:rPr sz="1100" spc="-5" dirty="0">
                <a:latin typeface="Calibri"/>
                <a:cs typeface="Calibri"/>
              </a:rPr>
              <a:t>or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marble.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3552" y="4572000"/>
            <a:ext cx="5702047" cy="287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225" indent="-264160">
              <a:lnSpc>
                <a:spcPct val="100000"/>
              </a:lnSpc>
              <a:buAutoNum type="arabicPeriod" startAt="5"/>
              <a:tabLst>
                <a:tab pos="276225" algn="l"/>
                <a:tab pos="276860" algn="l"/>
              </a:tabLst>
            </a:pPr>
            <a:r>
              <a:rPr lang="en-US" sz="1200" b="1" i="1" spc="-10" dirty="0">
                <a:solidFill>
                  <a:srgbClr val="2E5395"/>
                </a:solidFill>
                <a:cs typeface="Calibri"/>
              </a:rPr>
              <a:t>Aluminum Entrances General</a:t>
            </a:r>
            <a:r>
              <a:rPr lang="en-US" sz="1200" b="1" i="1" spc="-35" dirty="0">
                <a:solidFill>
                  <a:srgbClr val="2E5395"/>
                </a:solidFill>
                <a:cs typeface="Calibri"/>
              </a:rPr>
              <a:t> </a:t>
            </a:r>
            <a:r>
              <a:rPr lang="en-US" sz="1200" b="1" i="1" spc="-10" dirty="0">
                <a:solidFill>
                  <a:srgbClr val="2E5395"/>
                </a:solidFill>
                <a:cs typeface="Calibri"/>
              </a:rPr>
              <a:t>Knowledge</a:t>
            </a:r>
            <a:endParaRPr lang="en-US" sz="1200" dirty="0">
              <a:cs typeface="Calibri"/>
            </a:endParaRPr>
          </a:p>
          <a:p>
            <a:pPr marL="447675">
              <a:lnSpc>
                <a:spcPct val="100000"/>
              </a:lnSpc>
              <a:spcBef>
                <a:spcPts val="305"/>
              </a:spcBef>
            </a:pPr>
            <a:r>
              <a:rPr lang="en-US" sz="1200" b="1" spc="-10" dirty="0">
                <a:cs typeface="Calibri"/>
              </a:rPr>
              <a:t>General</a:t>
            </a:r>
            <a:r>
              <a:rPr lang="en-US" sz="1200" b="1" spc="-70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Requirements:</a:t>
            </a:r>
            <a:endParaRPr lang="en-US" sz="1200" dirty="0">
              <a:cs typeface="Calibri"/>
            </a:endParaRPr>
          </a:p>
          <a:p>
            <a:pPr marL="447675" marR="282575">
              <a:lnSpc>
                <a:spcPts val="1580"/>
              </a:lnSpc>
              <a:spcBef>
                <a:spcPts val="70"/>
              </a:spcBef>
            </a:pPr>
            <a:r>
              <a:rPr lang="en-US" sz="1200" b="1" spc="-5" dirty="0">
                <a:cs typeface="Calibri"/>
              </a:rPr>
              <a:t>Possess an </a:t>
            </a:r>
            <a:r>
              <a:rPr lang="en-US" sz="1200" b="1" spc="-10" dirty="0">
                <a:cs typeface="Calibri"/>
              </a:rPr>
              <a:t>understanding </a:t>
            </a:r>
            <a:r>
              <a:rPr lang="en-US" sz="1200" b="1" dirty="0">
                <a:cs typeface="Calibri"/>
              </a:rPr>
              <a:t>of </a:t>
            </a:r>
            <a:r>
              <a:rPr lang="en-US" sz="1200" b="1" spc="-10" dirty="0">
                <a:cs typeface="Calibri"/>
              </a:rPr>
              <a:t>the various </a:t>
            </a:r>
            <a:r>
              <a:rPr lang="en-US" sz="1200" b="1" spc="-5" dirty="0">
                <a:cs typeface="Calibri"/>
              </a:rPr>
              <a:t>types </a:t>
            </a:r>
            <a:r>
              <a:rPr lang="en-US" sz="1200" b="1" dirty="0">
                <a:cs typeface="Calibri"/>
              </a:rPr>
              <a:t>of </a:t>
            </a:r>
            <a:r>
              <a:rPr lang="en-US" sz="1200" b="1" spc="-10" dirty="0">
                <a:cs typeface="Calibri"/>
              </a:rPr>
              <a:t>aluminum entrance</a:t>
            </a:r>
            <a:r>
              <a:rPr lang="en-US" sz="1200" b="1" spc="-200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doors, their  components </a:t>
            </a:r>
            <a:r>
              <a:rPr lang="en-US" sz="1200" b="1" spc="-5" dirty="0">
                <a:cs typeface="Calibri"/>
              </a:rPr>
              <a:t>and </a:t>
            </a:r>
            <a:r>
              <a:rPr lang="en-US" sz="1200" b="1" spc="-10" dirty="0">
                <a:cs typeface="Calibri"/>
              </a:rPr>
              <a:t>assembly, </a:t>
            </a:r>
            <a:r>
              <a:rPr lang="en-US" sz="1200" b="1" spc="-5" dirty="0">
                <a:cs typeface="Calibri"/>
              </a:rPr>
              <a:t>door frame </a:t>
            </a:r>
            <a:r>
              <a:rPr lang="en-US" sz="1200" b="1" spc="-10" dirty="0">
                <a:cs typeface="Calibri"/>
              </a:rPr>
              <a:t>materials, </a:t>
            </a:r>
            <a:r>
              <a:rPr lang="en-US" sz="1200" b="1" spc="-5" dirty="0">
                <a:cs typeface="Calibri"/>
              </a:rPr>
              <a:t>and </a:t>
            </a:r>
            <a:r>
              <a:rPr lang="en-US" sz="1200" b="1" spc="-10" dirty="0">
                <a:cs typeface="Calibri"/>
              </a:rPr>
              <a:t>various </a:t>
            </a:r>
            <a:r>
              <a:rPr lang="en-US" sz="1200" b="1" spc="-5" dirty="0">
                <a:cs typeface="Calibri"/>
              </a:rPr>
              <a:t>door </a:t>
            </a:r>
            <a:r>
              <a:rPr lang="en-US" sz="1200" b="1" spc="-10" dirty="0">
                <a:cs typeface="Calibri"/>
              </a:rPr>
              <a:t>hardware  including </a:t>
            </a:r>
            <a:r>
              <a:rPr lang="en-US" sz="1200" b="1" spc="-5" dirty="0">
                <a:cs typeface="Calibri"/>
              </a:rPr>
              <a:t>pivots, </a:t>
            </a:r>
            <a:r>
              <a:rPr lang="en-US" sz="1200" b="1" spc="-10" dirty="0">
                <a:cs typeface="Calibri"/>
              </a:rPr>
              <a:t>hinges, pulls </a:t>
            </a:r>
            <a:r>
              <a:rPr lang="en-US" sz="1200" b="1" spc="-5" dirty="0">
                <a:cs typeface="Calibri"/>
              </a:rPr>
              <a:t>and </a:t>
            </a:r>
            <a:r>
              <a:rPr lang="en-US" sz="1200" b="1" spc="-10" dirty="0">
                <a:cs typeface="Calibri"/>
              </a:rPr>
              <a:t>locking devices. </a:t>
            </a:r>
            <a:r>
              <a:rPr lang="en-US" sz="1200" b="1" spc="-5" dirty="0">
                <a:cs typeface="Calibri"/>
              </a:rPr>
              <a:t>Have</a:t>
            </a:r>
            <a:r>
              <a:rPr lang="en-US" sz="1200" b="1" spc="-200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ability </a:t>
            </a:r>
            <a:r>
              <a:rPr lang="en-US" sz="1200" b="1" spc="-5" dirty="0">
                <a:cs typeface="Calibri"/>
              </a:rPr>
              <a:t>to </a:t>
            </a:r>
            <a:r>
              <a:rPr lang="en-US" sz="1200" b="1" spc="-10" dirty="0">
                <a:cs typeface="Calibri"/>
              </a:rPr>
              <a:t>fabricate,</a:t>
            </a:r>
            <a:endParaRPr lang="en-US" sz="1200" dirty="0">
              <a:cs typeface="Calibri"/>
            </a:endParaRPr>
          </a:p>
          <a:p>
            <a:pPr marL="447675" marR="655320">
              <a:lnSpc>
                <a:spcPct val="109600"/>
              </a:lnSpc>
              <a:spcBef>
                <a:spcPts val="25"/>
              </a:spcBef>
            </a:pPr>
            <a:r>
              <a:rPr lang="en-US" sz="1200" b="1" spc="-10" dirty="0">
                <a:cs typeface="Calibri"/>
              </a:rPr>
              <a:t>assemble </a:t>
            </a:r>
            <a:r>
              <a:rPr lang="en-US" sz="1200" b="1" spc="-5" dirty="0">
                <a:cs typeface="Calibri"/>
              </a:rPr>
              <a:t>and </a:t>
            </a:r>
            <a:r>
              <a:rPr lang="en-US" sz="1200" b="1" spc="-10" dirty="0">
                <a:cs typeface="Calibri"/>
              </a:rPr>
              <a:t>install framing </a:t>
            </a:r>
            <a:r>
              <a:rPr lang="en-US" sz="1200" b="1" spc="-5" dirty="0">
                <a:cs typeface="Calibri"/>
              </a:rPr>
              <a:t>and hang door in </a:t>
            </a:r>
            <a:r>
              <a:rPr lang="en-US" sz="1200" b="1" spc="-10" dirty="0">
                <a:cs typeface="Calibri"/>
              </a:rPr>
              <a:t>opening </a:t>
            </a:r>
            <a:r>
              <a:rPr lang="en-US" sz="1200" b="1" spc="-5" dirty="0">
                <a:cs typeface="Calibri"/>
              </a:rPr>
              <a:t>and </a:t>
            </a:r>
            <a:r>
              <a:rPr lang="en-US" sz="1200" b="1" spc="-10" dirty="0">
                <a:cs typeface="Calibri"/>
              </a:rPr>
              <a:t>perform</a:t>
            </a:r>
            <a:r>
              <a:rPr lang="en-US" sz="1200" b="1" spc="-185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typical  adjustments. Understand </a:t>
            </a:r>
            <a:r>
              <a:rPr lang="en-US" sz="1200" b="1" spc="-5" dirty="0">
                <a:cs typeface="Calibri"/>
              </a:rPr>
              <a:t>general </a:t>
            </a:r>
            <a:r>
              <a:rPr lang="en-US" sz="1200" b="1" spc="-10" dirty="0">
                <a:cs typeface="Calibri"/>
              </a:rPr>
              <a:t>ADA </a:t>
            </a:r>
            <a:r>
              <a:rPr lang="en-US" sz="1200" b="1" spc="-5" dirty="0">
                <a:cs typeface="Calibri"/>
              </a:rPr>
              <a:t>and safety </a:t>
            </a:r>
            <a:r>
              <a:rPr lang="en-US" sz="1200" b="1" spc="-10" dirty="0">
                <a:cs typeface="Calibri"/>
              </a:rPr>
              <a:t>glazing</a:t>
            </a:r>
            <a:r>
              <a:rPr lang="en-US" sz="1200" b="1" spc="-160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requirements.</a:t>
            </a:r>
            <a:endParaRPr lang="en-US" sz="1200" dirty="0">
              <a:cs typeface="Calibri"/>
            </a:endParaRPr>
          </a:p>
          <a:p>
            <a:pPr>
              <a:lnSpc>
                <a:spcPct val="100000"/>
              </a:lnSpc>
            </a:pPr>
            <a:endParaRPr lang="en-US" sz="1550" dirty="0">
              <a:cs typeface="Calibri"/>
            </a:endParaRPr>
          </a:p>
          <a:p>
            <a:pPr marL="904875" lvl="1" indent="-229235">
              <a:lnSpc>
                <a:spcPct val="100000"/>
              </a:lnSpc>
              <a:buFont typeface="Symbol"/>
              <a:buChar char=""/>
              <a:tabLst>
                <a:tab pos="904875" algn="l"/>
                <a:tab pos="905510" algn="l"/>
              </a:tabLst>
            </a:pPr>
            <a:r>
              <a:rPr lang="en-US" sz="1100" spc="-5" dirty="0">
                <a:cs typeface="Calibri"/>
              </a:rPr>
              <a:t>ADA </a:t>
            </a:r>
            <a:r>
              <a:rPr lang="en-US" sz="1100" spc="-10" dirty="0">
                <a:cs typeface="Calibri"/>
              </a:rPr>
              <a:t>knowledge </a:t>
            </a:r>
            <a:r>
              <a:rPr lang="en-US" sz="1100" spc="-5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safety glazing</a:t>
            </a:r>
            <a:r>
              <a:rPr lang="en-US" sz="1100" spc="-40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requirements</a:t>
            </a:r>
            <a:endParaRPr lang="en-US" sz="1100" dirty="0">
              <a:cs typeface="Calibri"/>
            </a:endParaRPr>
          </a:p>
          <a:p>
            <a:pPr marL="904875" marR="216535" lvl="1" indent="-229235">
              <a:lnSpc>
                <a:spcPts val="1440"/>
              </a:lnSpc>
              <a:spcBef>
                <a:spcPts val="30"/>
              </a:spcBef>
              <a:buFont typeface="Symbol"/>
              <a:buChar char=""/>
              <a:tabLst>
                <a:tab pos="904875" algn="l"/>
                <a:tab pos="905510" algn="l"/>
              </a:tabLst>
            </a:pPr>
            <a:r>
              <a:rPr lang="en-US" sz="1100" spc="-10" dirty="0">
                <a:cs typeface="Calibri"/>
              </a:rPr>
              <a:t>Sequence </a:t>
            </a:r>
            <a:r>
              <a:rPr lang="en-US" sz="1100" spc="-5" dirty="0">
                <a:cs typeface="Calibri"/>
              </a:rPr>
              <a:t>of </a:t>
            </a:r>
            <a:r>
              <a:rPr lang="en-US" sz="1100" spc="-10" dirty="0">
                <a:cs typeface="Calibri"/>
              </a:rPr>
              <a:t>installation (relative to itself </a:t>
            </a:r>
            <a:r>
              <a:rPr lang="en-US" sz="1100" spc="-5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to </a:t>
            </a:r>
            <a:r>
              <a:rPr lang="en-US" sz="1100" spc="-15" dirty="0">
                <a:cs typeface="Calibri"/>
              </a:rPr>
              <a:t>surrounding </a:t>
            </a:r>
            <a:r>
              <a:rPr lang="en-US" sz="1100" spc="-10" dirty="0">
                <a:cs typeface="Calibri"/>
              </a:rPr>
              <a:t>glazing </a:t>
            </a:r>
            <a:r>
              <a:rPr lang="en-US" sz="1100" spc="-5" dirty="0">
                <a:cs typeface="Calibri"/>
              </a:rPr>
              <a:t>materials) </a:t>
            </a:r>
            <a:r>
              <a:rPr lang="en-US" sz="1100" spc="-10" dirty="0">
                <a:cs typeface="Calibri"/>
              </a:rPr>
              <a:t>and  coordination </a:t>
            </a:r>
            <a:r>
              <a:rPr lang="en-US" sz="1100" spc="-5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interface </a:t>
            </a:r>
            <a:r>
              <a:rPr lang="en-US" sz="1100" spc="-5" dirty="0">
                <a:cs typeface="Calibri"/>
              </a:rPr>
              <a:t>w/ </a:t>
            </a:r>
            <a:r>
              <a:rPr lang="en-US" sz="1100" spc="-10" dirty="0">
                <a:cs typeface="Calibri"/>
              </a:rPr>
              <a:t>adjacent glazing</a:t>
            </a:r>
            <a:r>
              <a:rPr lang="en-US" sz="1100" spc="-5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systems</a:t>
            </a:r>
            <a:endParaRPr lang="en-US" sz="1100" dirty="0">
              <a:cs typeface="Calibri"/>
            </a:endParaRPr>
          </a:p>
          <a:p>
            <a:pPr marL="905510" lvl="1" indent="-228600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904875" algn="l"/>
                <a:tab pos="905510" algn="l"/>
              </a:tabLst>
            </a:pPr>
            <a:r>
              <a:rPr lang="en-US" sz="1100" spc="-10" dirty="0">
                <a:cs typeface="Calibri"/>
              </a:rPr>
              <a:t>Tolerances/clearances</a:t>
            </a:r>
            <a:endParaRPr lang="en-US" sz="110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338" y="914400"/>
            <a:ext cx="5793105" cy="5713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</a:pPr>
            <a:endParaRPr sz="10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9213" y="652367"/>
            <a:ext cx="5842000" cy="1095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Calibri"/>
                <a:cs typeface="Calibri"/>
              </a:rPr>
              <a:t>F. Sealants and Gaskets / Ancillary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Materials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</a:pP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1. </a:t>
            </a:r>
            <a:r>
              <a:rPr sz="1200" b="1" i="1" spc="-5" dirty="0">
                <a:solidFill>
                  <a:srgbClr val="2E5395"/>
                </a:solidFill>
                <a:latin typeface="Calibri"/>
                <a:cs typeface="Calibri"/>
              </a:rPr>
              <a:t>Joint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Prep, Weather Seal, </a:t>
            </a:r>
            <a:r>
              <a:rPr sz="1200" b="1" i="1" spc="-5" dirty="0">
                <a:solidFill>
                  <a:srgbClr val="2E5395"/>
                </a:solidFill>
                <a:latin typeface="Calibri"/>
                <a:cs typeface="Calibri"/>
              </a:rPr>
              <a:t>and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Internal</a:t>
            </a:r>
            <a:r>
              <a:rPr sz="1200" b="1" i="1" spc="4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Sealing</a:t>
            </a:r>
            <a:endParaRPr sz="1200" dirty="0">
              <a:latin typeface="Calibri"/>
              <a:cs typeface="Calibri"/>
            </a:endParaRPr>
          </a:p>
          <a:p>
            <a:pPr marL="755650">
              <a:lnSpc>
                <a:spcPct val="100000"/>
              </a:lnSpc>
              <a:spcBef>
                <a:spcPts val="305"/>
              </a:spcBef>
            </a:pPr>
            <a:r>
              <a:rPr sz="1200" b="1" spc="-10" dirty="0">
                <a:latin typeface="Calibri"/>
                <a:cs typeface="Calibri"/>
              </a:rPr>
              <a:t>General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Requirements:</a:t>
            </a:r>
            <a:endParaRPr sz="1200" dirty="0">
              <a:latin typeface="Calibri"/>
              <a:cs typeface="Calibri"/>
            </a:endParaRPr>
          </a:p>
          <a:p>
            <a:pPr marL="755650">
              <a:lnSpc>
                <a:spcPct val="100000"/>
              </a:lnSpc>
              <a:spcBef>
                <a:spcPts val="145"/>
              </a:spcBef>
            </a:pPr>
            <a:r>
              <a:rPr sz="1200" b="1" dirty="0">
                <a:latin typeface="Calibri"/>
                <a:cs typeface="Calibri"/>
              </a:rPr>
              <a:t>A </a:t>
            </a:r>
            <a:r>
              <a:rPr sz="1200" b="1" spc="-10" dirty="0">
                <a:latin typeface="Calibri"/>
                <a:cs typeface="Calibri"/>
              </a:rPr>
              <a:t>detailed understanding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10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need </a:t>
            </a:r>
            <a:r>
              <a:rPr sz="1200" b="1" spc="-10" dirty="0">
                <a:latin typeface="Calibri"/>
                <a:cs typeface="Calibri"/>
              </a:rPr>
              <a:t>for,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uses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5" dirty="0">
                <a:latin typeface="Calibri"/>
                <a:cs typeface="Calibri"/>
              </a:rPr>
              <a:t>wet </a:t>
            </a:r>
            <a:r>
              <a:rPr sz="1200" b="1" spc="-10" dirty="0">
                <a:latin typeface="Calibri"/>
                <a:cs typeface="Calibri"/>
              </a:rPr>
              <a:t>sealants </a:t>
            </a:r>
            <a:r>
              <a:rPr sz="1200" b="1" spc="-5" dirty="0">
                <a:latin typeface="Calibri"/>
                <a:cs typeface="Calibri"/>
              </a:rPr>
              <a:t>to </a:t>
            </a:r>
            <a:r>
              <a:rPr sz="1200" b="1" spc="-10" dirty="0">
                <a:latin typeface="Calibri"/>
                <a:cs typeface="Calibri"/>
              </a:rPr>
              <a:t>control</a:t>
            </a:r>
            <a:r>
              <a:rPr sz="1200" b="1" spc="-14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and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593" y="642989"/>
            <a:ext cx="6111240" cy="236854"/>
          </a:xfrm>
          <a:custGeom>
            <a:avLst/>
            <a:gdLst/>
            <a:ahLst/>
            <a:cxnLst/>
            <a:rect l="l" t="t" r="r" b="b"/>
            <a:pathLst>
              <a:path w="6111240" h="236854">
                <a:moveTo>
                  <a:pt x="0" y="39484"/>
                </a:moveTo>
                <a:lnTo>
                  <a:pt x="3102" y="24115"/>
                </a:lnTo>
                <a:lnTo>
                  <a:pt x="11564" y="11564"/>
                </a:lnTo>
                <a:lnTo>
                  <a:pt x="24115" y="3102"/>
                </a:lnTo>
                <a:lnTo>
                  <a:pt x="39484" y="0"/>
                </a:lnTo>
                <a:lnTo>
                  <a:pt x="6071755" y="0"/>
                </a:lnTo>
                <a:lnTo>
                  <a:pt x="6087124" y="3102"/>
                </a:lnTo>
                <a:lnTo>
                  <a:pt x="6099675" y="11564"/>
                </a:lnTo>
                <a:lnTo>
                  <a:pt x="6108137" y="24115"/>
                </a:lnTo>
                <a:lnTo>
                  <a:pt x="6111240" y="39484"/>
                </a:lnTo>
                <a:lnTo>
                  <a:pt x="6111240" y="197383"/>
                </a:lnTo>
                <a:lnTo>
                  <a:pt x="6108137" y="212750"/>
                </a:lnTo>
                <a:lnTo>
                  <a:pt x="6099675" y="225296"/>
                </a:lnTo>
                <a:lnTo>
                  <a:pt x="6087124" y="233754"/>
                </a:lnTo>
                <a:lnTo>
                  <a:pt x="6071755" y="236855"/>
                </a:lnTo>
                <a:lnTo>
                  <a:pt x="39484" y="236855"/>
                </a:lnTo>
                <a:lnTo>
                  <a:pt x="24115" y="233754"/>
                </a:lnTo>
                <a:lnTo>
                  <a:pt x="11564" y="225296"/>
                </a:lnTo>
                <a:lnTo>
                  <a:pt x="3102" y="212750"/>
                </a:lnTo>
                <a:lnTo>
                  <a:pt x="0" y="197383"/>
                </a:lnTo>
                <a:lnTo>
                  <a:pt x="0" y="39484"/>
                </a:lnTo>
                <a:close/>
              </a:path>
            </a:pathLst>
          </a:custGeom>
          <a:ln w="952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762000" y="1704245"/>
            <a:ext cx="6745987" cy="2997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 marR="75565">
              <a:lnSpc>
                <a:spcPct val="109300"/>
              </a:lnSpc>
              <a:spcBef>
                <a:spcPts val="95"/>
              </a:spcBef>
            </a:pPr>
            <a:r>
              <a:rPr lang="en-US" sz="1200" b="1" spc="-10" dirty="0">
                <a:cs typeface="Calibri"/>
              </a:rPr>
              <a:t>prevent </a:t>
            </a:r>
            <a:r>
              <a:rPr lang="en-US" sz="1200" b="1" spc="-5" dirty="0">
                <a:cs typeface="Calibri"/>
              </a:rPr>
              <a:t>water and </a:t>
            </a:r>
            <a:r>
              <a:rPr lang="en-US" sz="1200" b="1" spc="-10" dirty="0">
                <a:cs typeface="Calibri"/>
              </a:rPr>
              <a:t>air infiltration. </a:t>
            </a:r>
            <a:r>
              <a:rPr lang="en-US" sz="1200" b="1" dirty="0">
                <a:cs typeface="Calibri"/>
              </a:rPr>
              <a:t>A </a:t>
            </a:r>
            <a:r>
              <a:rPr lang="en-US" sz="1200" b="1" spc="-10" dirty="0">
                <a:cs typeface="Calibri"/>
              </a:rPr>
              <a:t>clear understanding </a:t>
            </a:r>
            <a:r>
              <a:rPr lang="en-US" sz="1200" b="1" dirty="0">
                <a:cs typeface="Calibri"/>
              </a:rPr>
              <a:t>of </a:t>
            </a:r>
            <a:r>
              <a:rPr lang="en-US" sz="1200" b="1" spc="-10" dirty="0">
                <a:cs typeface="Calibri"/>
              </a:rPr>
              <a:t>where </a:t>
            </a:r>
            <a:r>
              <a:rPr lang="en-US" sz="1200" b="1" spc="-5" dirty="0">
                <a:cs typeface="Calibri"/>
              </a:rPr>
              <a:t>wet </a:t>
            </a:r>
            <a:r>
              <a:rPr lang="en-US" sz="1200" b="1" spc="-10" dirty="0">
                <a:cs typeface="Calibri"/>
              </a:rPr>
              <a:t>sealants are  needed, </a:t>
            </a:r>
            <a:r>
              <a:rPr lang="en-US" sz="1200" b="1" spc="-5" dirty="0">
                <a:cs typeface="Calibri"/>
              </a:rPr>
              <a:t>how to </a:t>
            </a:r>
            <a:r>
              <a:rPr lang="en-US" sz="1200" b="1" spc="-10" dirty="0">
                <a:cs typeface="Calibri"/>
              </a:rPr>
              <a:t>verify proper locations using manufacturer’s instructions, proper  cleaning </a:t>
            </a:r>
            <a:r>
              <a:rPr lang="en-US" sz="1200" b="1" spc="-5" dirty="0">
                <a:cs typeface="Calibri"/>
              </a:rPr>
              <a:t>and </a:t>
            </a:r>
            <a:r>
              <a:rPr lang="en-US" sz="1200" b="1" spc="-10" dirty="0">
                <a:cs typeface="Calibri"/>
              </a:rPr>
              <a:t>preparation, application </a:t>
            </a:r>
            <a:r>
              <a:rPr lang="en-US" sz="1200" b="1" spc="-5" dirty="0">
                <a:cs typeface="Calibri"/>
              </a:rPr>
              <a:t>and </a:t>
            </a:r>
            <a:r>
              <a:rPr lang="en-US" sz="1200" b="1" spc="-10" dirty="0">
                <a:cs typeface="Calibri"/>
              </a:rPr>
              <a:t>tooling </a:t>
            </a:r>
            <a:r>
              <a:rPr lang="en-US" sz="1200" b="1" dirty="0">
                <a:cs typeface="Calibri"/>
              </a:rPr>
              <a:t>of </a:t>
            </a:r>
            <a:r>
              <a:rPr lang="en-US" sz="1200" b="1" spc="-10" dirty="0">
                <a:cs typeface="Calibri"/>
              </a:rPr>
              <a:t>sealants; with consideration  </a:t>
            </a:r>
            <a:r>
              <a:rPr lang="en-US" sz="1200" b="1" spc="-5" dirty="0">
                <a:cs typeface="Calibri"/>
              </a:rPr>
              <a:t>for </a:t>
            </a:r>
            <a:r>
              <a:rPr lang="en-US" sz="1200" b="1" spc="-10" dirty="0">
                <a:cs typeface="Calibri"/>
              </a:rPr>
              <a:t>potential material compatibility</a:t>
            </a:r>
            <a:r>
              <a:rPr lang="en-US" sz="1200" b="1" spc="-150" dirty="0">
                <a:cs typeface="Calibri"/>
              </a:rPr>
              <a:t> </a:t>
            </a:r>
            <a:r>
              <a:rPr lang="en-US" sz="1200" b="1" dirty="0">
                <a:cs typeface="Calibri"/>
              </a:rPr>
              <a:t>issues.</a:t>
            </a:r>
            <a:endParaRPr lang="en-US" sz="1200" dirty="0">
              <a:cs typeface="Calibri"/>
            </a:endParaRPr>
          </a:p>
          <a:p>
            <a:pPr marL="983615" indent="-228600">
              <a:lnSpc>
                <a:spcPct val="100000"/>
              </a:lnSpc>
              <a:spcBef>
                <a:spcPts val="210"/>
              </a:spcBef>
              <a:buFont typeface="Symbol"/>
              <a:buChar char=""/>
              <a:tabLst>
                <a:tab pos="983615" algn="l"/>
                <a:tab pos="984250" algn="l"/>
              </a:tabLst>
            </a:pPr>
            <a:r>
              <a:rPr lang="en-US" sz="1100" spc="-10" dirty="0">
                <a:cs typeface="Calibri"/>
              </a:rPr>
              <a:t>Cleaning methods </a:t>
            </a:r>
            <a:r>
              <a:rPr lang="en-US" sz="1100" spc="-5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primer selection </a:t>
            </a:r>
            <a:r>
              <a:rPr lang="en-US" sz="1100" spc="-5" dirty="0">
                <a:cs typeface="Calibri"/>
              </a:rPr>
              <a:t>and</a:t>
            </a:r>
            <a:r>
              <a:rPr lang="en-US" sz="1100" spc="-40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application</a:t>
            </a:r>
            <a:endParaRPr lang="en-US" sz="1100" dirty="0">
              <a:cs typeface="Calibri"/>
            </a:endParaRPr>
          </a:p>
          <a:p>
            <a:pPr marL="984250" marR="541020" indent="-229235">
              <a:lnSpc>
                <a:spcPct val="109600"/>
              </a:lnSpc>
              <a:spcBef>
                <a:spcPts val="45"/>
              </a:spcBef>
              <a:buFont typeface="Symbol"/>
              <a:buChar char=""/>
              <a:tabLst>
                <a:tab pos="983615" algn="l"/>
                <a:tab pos="984250" algn="l"/>
              </a:tabLst>
            </a:pPr>
            <a:r>
              <a:rPr lang="en-US" sz="1100" spc="-10" dirty="0">
                <a:cs typeface="Calibri"/>
              </a:rPr>
              <a:t>Knowledge, selection, and </a:t>
            </a:r>
            <a:r>
              <a:rPr lang="en-US" sz="1100" spc="-5" dirty="0">
                <a:cs typeface="Calibri"/>
              </a:rPr>
              <a:t>insertion of </a:t>
            </a:r>
            <a:r>
              <a:rPr lang="en-US" sz="1100" spc="-10" dirty="0">
                <a:cs typeface="Calibri"/>
              </a:rPr>
              <a:t>backer </a:t>
            </a:r>
            <a:r>
              <a:rPr lang="en-US" sz="1100" spc="-5" dirty="0">
                <a:cs typeface="Calibri"/>
              </a:rPr>
              <a:t>rods </a:t>
            </a:r>
            <a:r>
              <a:rPr lang="en-US" sz="1100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sealant application  </a:t>
            </a:r>
            <a:r>
              <a:rPr lang="en-US" sz="1100" spc="-5" dirty="0">
                <a:cs typeface="Calibri"/>
              </a:rPr>
              <a:t>and</a:t>
            </a:r>
            <a:r>
              <a:rPr lang="en-US" sz="1100" spc="15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tooling</a:t>
            </a:r>
            <a:endParaRPr lang="en-US" sz="1100" dirty="0">
              <a:cs typeface="Calibri"/>
            </a:endParaRPr>
          </a:p>
          <a:p>
            <a:pPr marL="984250" indent="-229235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984250" algn="l"/>
                <a:tab pos="984885" algn="l"/>
              </a:tabLst>
            </a:pPr>
            <a:r>
              <a:rPr lang="en-US" sz="1100" spc="-10" dirty="0">
                <a:cs typeface="Calibri"/>
              </a:rPr>
              <a:t>Principles </a:t>
            </a:r>
            <a:r>
              <a:rPr lang="en-US" sz="1100" spc="-5" dirty="0">
                <a:cs typeface="Calibri"/>
              </a:rPr>
              <a:t>of </a:t>
            </a:r>
            <a:r>
              <a:rPr lang="en-US" sz="1100" spc="-10" dirty="0">
                <a:cs typeface="Calibri"/>
              </a:rPr>
              <a:t>material compatibility </a:t>
            </a:r>
            <a:r>
              <a:rPr lang="en-US" sz="1100" spc="-5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importance </a:t>
            </a:r>
            <a:r>
              <a:rPr lang="en-US" sz="1100" dirty="0">
                <a:cs typeface="Calibri"/>
              </a:rPr>
              <a:t>of </a:t>
            </a:r>
            <a:r>
              <a:rPr lang="en-US" sz="1100" spc="-5" dirty="0">
                <a:cs typeface="Calibri"/>
              </a:rPr>
              <a:t>only </a:t>
            </a:r>
            <a:r>
              <a:rPr lang="en-US" sz="1100" spc="-10" dirty="0">
                <a:cs typeface="Calibri"/>
              </a:rPr>
              <a:t>using specified</a:t>
            </a:r>
            <a:r>
              <a:rPr lang="en-US" sz="1100" spc="60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materials</a:t>
            </a:r>
            <a:endParaRPr lang="en-US" sz="11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lang="en-US" sz="1650" dirty="0">
              <a:cs typeface="Calibri"/>
            </a:endParaRPr>
          </a:p>
          <a:p>
            <a:pPr marL="984250">
              <a:lnSpc>
                <a:spcPct val="100000"/>
              </a:lnSpc>
            </a:pPr>
            <a:r>
              <a:rPr lang="en-US" sz="1100" spc="-10" dirty="0">
                <a:cs typeface="Calibri"/>
              </a:rPr>
              <a:t>There </a:t>
            </a:r>
            <a:r>
              <a:rPr lang="en-US" sz="1100" spc="-5" dirty="0">
                <a:cs typeface="Calibri"/>
              </a:rPr>
              <a:t>are </a:t>
            </a:r>
            <a:r>
              <a:rPr lang="en-US" sz="1100" b="1" spc="-10" dirty="0">
                <a:cs typeface="Calibri"/>
              </a:rPr>
              <a:t>five basic steps </a:t>
            </a:r>
            <a:r>
              <a:rPr lang="en-US" sz="1100" spc="-10" dirty="0">
                <a:cs typeface="Calibri"/>
              </a:rPr>
              <a:t>for proper </a:t>
            </a:r>
            <a:r>
              <a:rPr lang="en-US" sz="1100" spc="-5" dirty="0">
                <a:cs typeface="Calibri"/>
              </a:rPr>
              <a:t>joint </a:t>
            </a:r>
            <a:r>
              <a:rPr lang="en-US" sz="1100" spc="-10" dirty="0">
                <a:cs typeface="Calibri"/>
              </a:rPr>
              <a:t>preparation </a:t>
            </a:r>
            <a:r>
              <a:rPr lang="en-US" sz="1100" spc="-5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sealant</a:t>
            </a:r>
            <a:r>
              <a:rPr lang="en-US" sz="1100" spc="20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application:</a:t>
            </a:r>
            <a:endParaRPr lang="en-US" sz="1100" dirty="0">
              <a:cs typeface="Calibri"/>
            </a:endParaRPr>
          </a:p>
          <a:p>
            <a:pPr marL="1441450" lvl="1" indent="-229235">
              <a:lnSpc>
                <a:spcPct val="100000"/>
              </a:lnSpc>
              <a:spcBef>
                <a:spcPts val="120"/>
              </a:spcBef>
              <a:buFont typeface="Calibri"/>
              <a:buAutoNum type="arabicPeriod"/>
              <a:tabLst>
                <a:tab pos="1442085" algn="l"/>
              </a:tabLst>
            </a:pPr>
            <a:r>
              <a:rPr lang="en-US" sz="1100" b="1" spc="-10" dirty="0">
                <a:cs typeface="Calibri"/>
              </a:rPr>
              <a:t>Clean </a:t>
            </a:r>
            <a:r>
              <a:rPr lang="en-US" sz="1100" spc="-5" dirty="0">
                <a:cs typeface="Calibri"/>
              </a:rPr>
              <a:t>– </a:t>
            </a:r>
            <a:r>
              <a:rPr lang="en-US" sz="1100" spc="-10" dirty="0">
                <a:cs typeface="Calibri"/>
              </a:rPr>
              <a:t>Joint surfaces must be clean, </a:t>
            </a:r>
            <a:r>
              <a:rPr lang="en-US" sz="1100" spc="-5" dirty="0">
                <a:cs typeface="Calibri"/>
              </a:rPr>
              <a:t>dry, </a:t>
            </a:r>
            <a:r>
              <a:rPr lang="en-US" sz="1100" spc="-10" dirty="0">
                <a:cs typeface="Calibri"/>
              </a:rPr>
              <a:t>dust free, </a:t>
            </a:r>
            <a:r>
              <a:rPr lang="en-US" sz="1100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frost</a:t>
            </a:r>
            <a:r>
              <a:rPr lang="en-US" sz="1100" spc="-20" dirty="0">
                <a:cs typeface="Calibri"/>
              </a:rPr>
              <a:t> </a:t>
            </a:r>
            <a:r>
              <a:rPr lang="en-US" sz="1100" spc="-5" dirty="0">
                <a:cs typeface="Calibri"/>
              </a:rPr>
              <a:t>free.</a:t>
            </a:r>
            <a:endParaRPr lang="en-US" sz="1100" dirty="0">
              <a:cs typeface="Calibri"/>
            </a:endParaRPr>
          </a:p>
          <a:p>
            <a:pPr marL="1442085" lvl="1" indent="-229235">
              <a:lnSpc>
                <a:spcPct val="100000"/>
              </a:lnSpc>
              <a:spcBef>
                <a:spcPts val="130"/>
              </a:spcBef>
              <a:buFont typeface="Calibri"/>
              <a:buAutoNum type="arabicPeriod"/>
              <a:tabLst>
                <a:tab pos="1442720" algn="l"/>
              </a:tabLst>
            </a:pPr>
            <a:r>
              <a:rPr lang="en-US" sz="1100" b="1" spc="-10" dirty="0">
                <a:cs typeface="Calibri"/>
              </a:rPr>
              <a:t>Prime </a:t>
            </a:r>
            <a:r>
              <a:rPr lang="en-US" sz="1100" spc="-5" dirty="0">
                <a:cs typeface="Calibri"/>
              </a:rPr>
              <a:t>– If </a:t>
            </a:r>
            <a:r>
              <a:rPr lang="en-US" sz="1100" spc="-10" dirty="0">
                <a:cs typeface="Calibri"/>
              </a:rPr>
              <a:t>required, primer </a:t>
            </a:r>
            <a:r>
              <a:rPr lang="en-US" sz="1100" spc="-5" dirty="0">
                <a:cs typeface="Calibri"/>
              </a:rPr>
              <a:t>is </a:t>
            </a:r>
            <a:r>
              <a:rPr lang="en-US" sz="1100" spc="-10" dirty="0">
                <a:cs typeface="Calibri"/>
              </a:rPr>
              <a:t>applied </a:t>
            </a:r>
            <a:r>
              <a:rPr lang="en-US" sz="1100" spc="-5" dirty="0">
                <a:cs typeface="Calibri"/>
              </a:rPr>
              <a:t>to the clean</a:t>
            </a:r>
            <a:r>
              <a:rPr lang="en-US" sz="1100" spc="5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surface(s)</a:t>
            </a:r>
            <a:endParaRPr lang="en-US" sz="1100" dirty="0">
              <a:cs typeface="Calibri"/>
            </a:endParaRPr>
          </a:p>
          <a:p>
            <a:pPr marL="1442085" lvl="1" indent="-229235">
              <a:lnSpc>
                <a:spcPct val="100000"/>
              </a:lnSpc>
              <a:spcBef>
                <a:spcPts val="120"/>
              </a:spcBef>
              <a:buFont typeface="Calibri"/>
              <a:buAutoNum type="arabicPeriod"/>
              <a:tabLst>
                <a:tab pos="1442720" algn="l"/>
              </a:tabLst>
            </a:pPr>
            <a:r>
              <a:rPr lang="en-US" sz="1100" b="1" spc="-10" dirty="0">
                <a:cs typeface="Calibri"/>
              </a:rPr>
              <a:t>Pack </a:t>
            </a:r>
            <a:r>
              <a:rPr lang="en-US" sz="1100" spc="-5" dirty="0">
                <a:cs typeface="Calibri"/>
              </a:rPr>
              <a:t>– </a:t>
            </a:r>
            <a:r>
              <a:rPr lang="en-US" sz="1100" spc="-10" dirty="0">
                <a:cs typeface="Calibri"/>
              </a:rPr>
              <a:t>Backer </a:t>
            </a:r>
            <a:r>
              <a:rPr lang="en-US" sz="1100" spc="-5" dirty="0">
                <a:cs typeface="Calibri"/>
              </a:rPr>
              <a:t>rod or </a:t>
            </a:r>
            <a:r>
              <a:rPr lang="en-US" sz="1100" spc="-10" dirty="0">
                <a:cs typeface="Calibri"/>
              </a:rPr>
              <a:t>bond breaker </a:t>
            </a:r>
            <a:r>
              <a:rPr lang="en-US" sz="1100" spc="-5" dirty="0">
                <a:cs typeface="Calibri"/>
              </a:rPr>
              <a:t>as </a:t>
            </a:r>
            <a:r>
              <a:rPr lang="en-US" sz="1100" spc="-10" dirty="0">
                <a:cs typeface="Calibri"/>
              </a:rPr>
              <a:t>required.</a:t>
            </a:r>
            <a:endParaRPr lang="en-US" sz="1100" dirty="0">
              <a:cs typeface="Calibri"/>
            </a:endParaRPr>
          </a:p>
          <a:p>
            <a:pPr marL="1442720" lvl="1" indent="-229235">
              <a:lnSpc>
                <a:spcPct val="100000"/>
              </a:lnSpc>
              <a:spcBef>
                <a:spcPts val="130"/>
              </a:spcBef>
              <a:buFont typeface="Calibri"/>
              <a:buAutoNum type="arabicPeriod"/>
              <a:tabLst>
                <a:tab pos="1443355" algn="l"/>
              </a:tabLst>
            </a:pPr>
            <a:r>
              <a:rPr lang="en-US" sz="1100" b="1" spc="-10" dirty="0">
                <a:cs typeface="Calibri"/>
              </a:rPr>
              <a:t>Shoot </a:t>
            </a:r>
            <a:r>
              <a:rPr lang="en-US" sz="1100" spc="-5" dirty="0">
                <a:cs typeface="Calibri"/>
              </a:rPr>
              <a:t>– </a:t>
            </a:r>
            <a:r>
              <a:rPr lang="en-US" sz="1100" spc="-10" dirty="0">
                <a:cs typeface="Calibri"/>
              </a:rPr>
              <a:t>Sealant </a:t>
            </a:r>
            <a:r>
              <a:rPr lang="en-US" sz="1100" spc="-5" dirty="0">
                <a:cs typeface="Calibri"/>
              </a:rPr>
              <a:t>is </a:t>
            </a:r>
            <a:r>
              <a:rPr lang="en-US" sz="1100" spc="-10" dirty="0">
                <a:cs typeface="Calibri"/>
              </a:rPr>
              <a:t>applied </a:t>
            </a:r>
            <a:r>
              <a:rPr lang="en-US" sz="1100" spc="-5" dirty="0">
                <a:cs typeface="Calibri"/>
              </a:rPr>
              <a:t>by </a:t>
            </a:r>
            <a:r>
              <a:rPr lang="en-US" sz="1100" spc="-10" dirty="0">
                <a:cs typeface="Calibri"/>
              </a:rPr>
              <a:t>“pushing the bead” into the joint</a:t>
            </a:r>
            <a:r>
              <a:rPr lang="en-US" sz="1100" spc="45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cavity.</a:t>
            </a:r>
            <a:endParaRPr lang="en-US" sz="1100" dirty="0">
              <a:cs typeface="Calibri"/>
            </a:endParaRPr>
          </a:p>
          <a:p>
            <a:pPr marL="1442720" marR="322580" lvl="1" indent="-228600" algn="just">
              <a:lnSpc>
                <a:spcPct val="109600"/>
              </a:lnSpc>
              <a:spcBef>
                <a:spcPts val="5"/>
              </a:spcBef>
              <a:buFont typeface="Calibri"/>
              <a:buAutoNum type="arabicPeriod"/>
              <a:tabLst>
                <a:tab pos="1443990" algn="l"/>
              </a:tabLst>
            </a:pPr>
            <a:r>
              <a:rPr lang="en-US" sz="1100" b="1" spc="-10" dirty="0">
                <a:cs typeface="Calibri"/>
              </a:rPr>
              <a:t>Tool </a:t>
            </a:r>
            <a:r>
              <a:rPr lang="en-US" sz="1100" spc="-5" dirty="0">
                <a:cs typeface="Calibri"/>
              </a:rPr>
              <a:t>- Dry </a:t>
            </a:r>
            <a:r>
              <a:rPr lang="en-US" sz="1100" spc="-10" dirty="0">
                <a:cs typeface="Calibri"/>
              </a:rPr>
              <a:t>tooling techniques </a:t>
            </a:r>
            <a:r>
              <a:rPr lang="en-US" sz="1100" spc="-5" dirty="0">
                <a:cs typeface="Calibri"/>
              </a:rPr>
              <a:t>are </a:t>
            </a:r>
            <a:r>
              <a:rPr lang="en-US" sz="1100" spc="-10" dirty="0">
                <a:cs typeface="Calibri"/>
              </a:rPr>
              <a:t>used </a:t>
            </a:r>
            <a:r>
              <a:rPr lang="en-US" sz="1100" spc="-5" dirty="0">
                <a:cs typeface="Calibri"/>
              </a:rPr>
              <a:t>to </a:t>
            </a:r>
            <a:r>
              <a:rPr lang="en-US" sz="1100" spc="-10" dirty="0">
                <a:cs typeface="Calibri"/>
              </a:rPr>
              <a:t>strike </a:t>
            </a:r>
            <a:r>
              <a:rPr lang="en-US" sz="1100" spc="-5" dirty="0">
                <a:cs typeface="Calibri"/>
              </a:rPr>
              <a:t>a </a:t>
            </a:r>
            <a:r>
              <a:rPr lang="en-US" sz="1100" spc="-10" dirty="0">
                <a:cs typeface="Calibri"/>
              </a:rPr>
              <a:t>flush </a:t>
            </a:r>
            <a:r>
              <a:rPr lang="en-US" sz="1100" spc="-5" dirty="0">
                <a:cs typeface="Calibri"/>
              </a:rPr>
              <a:t>joint and </a:t>
            </a:r>
            <a:r>
              <a:rPr lang="en-US" sz="1100" spc="-10" dirty="0">
                <a:cs typeface="Calibri"/>
              </a:rPr>
              <a:t>make  </a:t>
            </a:r>
            <a:r>
              <a:rPr lang="en-US" sz="1100" spc="-5" dirty="0">
                <a:cs typeface="Calibri"/>
              </a:rPr>
              <a:t>certain </a:t>
            </a:r>
            <a:r>
              <a:rPr lang="en-US" sz="1100" spc="-10" dirty="0">
                <a:cs typeface="Calibri"/>
              </a:rPr>
              <a:t>the sealant has </a:t>
            </a:r>
            <a:r>
              <a:rPr lang="en-US" sz="1100" spc="-5" dirty="0">
                <a:cs typeface="Calibri"/>
              </a:rPr>
              <a:t>the </a:t>
            </a:r>
            <a:r>
              <a:rPr lang="en-US" sz="1100" spc="-10" dirty="0">
                <a:cs typeface="Calibri"/>
              </a:rPr>
              <a:t>proper configuration </a:t>
            </a:r>
            <a:r>
              <a:rPr lang="en-US" sz="1100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fully contacts the  joint</a:t>
            </a:r>
            <a:r>
              <a:rPr lang="en-US" sz="1100" spc="200" dirty="0">
                <a:cs typeface="Calibri"/>
              </a:rPr>
              <a:t> </a:t>
            </a:r>
            <a:r>
              <a:rPr lang="en-US" sz="1100" spc="-5" dirty="0">
                <a:cs typeface="Calibri"/>
              </a:rPr>
              <a:t>walls.</a:t>
            </a:r>
            <a:endParaRPr lang="en-US" sz="110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457200" y="2590800"/>
            <a:ext cx="5791200" cy="66183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926465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100" spc="-10" dirty="0">
                <a:latin typeface="Calibri"/>
                <a:cs typeface="Calibri"/>
              </a:rPr>
              <a:t>Compatibility </a:t>
            </a:r>
            <a:r>
              <a:rPr sz="1100" spc="-5" dirty="0">
                <a:latin typeface="Calibri"/>
                <a:cs typeface="Calibri"/>
              </a:rPr>
              <a:t>issues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cautions</a:t>
            </a:r>
            <a:endParaRPr sz="1100" dirty="0">
              <a:latin typeface="Calibri"/>
              <a:cs typeface="Calibri"/>
            </a:endParaRPr>
          </a:p>
          <a:p>
            <a:pPr marL="927100" indent="-229235">
              <a:lnSpc>
                <a:spcPct val="100000"/>
              </a:lnSpc>
              <a:spcBef>
                <a:spcPts val="195"/>
              </a:spcBef>
              <a:buFont typeface="Symbol"/>
              <a:buChar char=""/>
              <a:tabLst>
                <a:tab pos="927100" algn="l"/>
                <a:tab pos="927735" algn="l"/>
              </a:tabLst>
            </a:pPr>
            <a:r>
              <a:rPr sz="1100" spc="-10" dirty="0">
                <a:latin typeface="Calibri"/>
                <a:cs typeface="Calibri"/>
              </a:rPr>
              <a:t>Selecting proper </a:t>
            </a:r>
            <a:r>
              <a:rPr sz="1100" spc="-5" dirty="0">
                <a:latin typeface="Calibri"/>
                <a:cs typeface="Calibri"/>
              </a:rPr>
              <a:t>size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determining location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setting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edge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blocks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200" dirty="0">
              <a:latin typeface="Calibri"/>
              <a:cs typeface="Calibri"/>
            </a:endParaRPr>
          </a:p>
          <a:p>
            <a:pPr marL="927100" marR="6985">
              <a:lnSpc>
                <a:spcPct val="109400"/>
              </a:lnSpc>
            </a:pPr>
            <a:r>
              <a:rPr sz="1100" spc="-10" dirty="0">
                <a:latin typeface="Calibri"/>
                <a:cs typeface="Calibri"/>
              </a:rPr>
              <a:t>Setting blocks are typically used </a:t>
            </a:r>
            <a:r>
              <a:rPr sz="1100" spc="-5" dirty="0">
                <a:latin typeface="Calibri"/>
                <a:cs typeface="Calibri"/>
              </a:rPr>
              <a:t>as </a:t>
            </a:r>
            <a:r>
              <a:rPr sz="1100" spc="-10" dirty="0">
                <a:latin typeface="Calibri"/>
                <a:cs typeface="Calibri"/>
              </a:rPr>
              <a:t>cushions between glass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aluminum in  architectural systems. Blocks come </a:t>
            </a:r>
            <a:r>
              <a:rPr sz="1100" spc="-5" dirty="0">
                <a:latin typeface="Calibri"/>
                <a:cs typeface="Calibri"/>
              </a:rPr>
              <a:t>in </a:t>
            </a:r>
            <a:r>
              <a:rPr sz="1100" spc="-10" dirty="0">
                <a:latin typeface="Calibri"/>
                <a:cs typeface="Calibri"/>
              </a:rPr>
              <a:t>many thicknesses, widths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lengths </a:t>
            </a:r>
            <a:r>
              <a:rPr sz="1100" spc="-5" dirty="0">
                <a:latin typeface="Calibri"/>
                <a:cs typeface="Calibri"/>
              </a:rPr>
              <a:t>as well as  </a:t>
            </a:r>
            <a:r>
              <a:rPr sz="1100" spc="-10" dirty="0">
                <a:latin typeface="Calibri"/>
                <a:cs typeface="Calibri"/>
              </a:rPr>
              <a:t>many different polymers. </a:t>
            </a:r>
            <a:r>
              <a:rPr sz="1100" spc="-15" dirty="0">
                <a:latin typeface="Calibri"/>
                <a:cs typeface="Calibri"/>
              </a:rPr>
              <a:t>They </a:t>
            </a:r>
            <a:r>
              <a:rPr sz="1100" spc="-5" dirty="0">
                <a:latin typeface="Calibri"/>
                <a:cs typeface="Calibri"/>
              </a:rPr>
              <a:t>can </a:t>
            </a:r>
            <a:r>
              <a:rPr sz="1100" spc="-10" dirty="0">
                <a:latin typeface="Calibri"/>
                <a:cs typeface="Calibri"/>
              </a:rPr>
              <a:t>be extruded </a:t>
            </a:r>
            <a:r>
              <a:rPr sz="1100" spc="-5" dirty="0">
                <a:latin typeface="Calibri"/>
                <a:cs typeface="Calibri"/>
              </a:rPr>
              <a:t>or </a:t>
            </a:r>
            <a:r>
              <a:rPr sz="1100" spc="-10" dirty="0">
                <a:latin typeface="Calibri"/>
                <a:cs typeface="Calibri"/>
              </a:rPr>
              <a:t>fabricated </a:t>
            </a:r>
            <a:r>
              <a:rPr sz="1100" spc="-5" dirty="0">
                <a:latin typeface="Calibri"/>
                <a:cs typeface="Calibri"/>
              </a:rPr>
              <a:t>to any length </a:t>
            </a:r>
            <a:r>
              <a:rPr sz="1100" spc="-10" dirty="0">
                <a:latin typeface="Calibri"/>
                <a:cs typeface="Calibri"/>
              </a:rPr>
              <a:t>required.  </a:t>
            </a:r>
            <a:r>
              <a:rPr sz="1100" spc="-5" dirty="0">
                <a:latin typeface="Calibri"/>
                <a:cs typeface="Calibri"/>
              </a:rPr>
              <a:t>A </a:t>
            </a:r>
            <a:r>
              <a:rPr sz="1100" spc="-10" dirty="0">
                <a:latin typeface="Calibri"/>
                <a:cs typeface="Calibri"/>
              </a:rPr>
              <a:t>pressure sensitive adhesive (PSA-1) </a:t>
            </a:r>
            <a:r>
              <a:rPr sz="1100" spc="-5" dirty="0">
                <a:latin typeface="Calibri"/>
                <a:cs typeface="Calibri"/>
              </a:rPr>
              <a:t>can </a:t>
            </a:r>
            <a:r>
              <a:rPr sz="1100" spc="-10" dirty="0">
                <a:latin typeface="Calibri"/>
                <a:cs typeface="Calibri"/>
              </a:rPr>
              <a:t>also be added </a:t>
            </a:r>
            <a:r>
              <a:rPr sz="1100" spc="-5" dirty="0">
                <a:latin typeface="Calibri"/>
                <a:cs typeface="Calibri"/>
              </a:rPr>
              <a:t>to </a:t>
            </a:r>
            <a:r>
              <a:rPr sz="1100" spc="-10" dirty="0">
                <a:latin typeface="Calibri"/>
                <a:cs typeface="Calibri"/>
              </a:rPr>
              <a:t>these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materials.</a:t>
            </a:r>
            <a:endParaRPr sz="1100" dirty="0">
              <a:latin typeface="Calibri"/>
              <a:cs typeface="Calibri"/>
            </a:endParaRPr>
          </a:p>
          <a:p>
            <a:pPr marL="927735" marR="5080" indent="-635">
              <a:lnSpc>
                <a:spcPct val="109800"/>
              </a:lnSpc>
              <a:spcBef>
                <a:spcPts val="270"/>
              </a:spcBef>
            </a:pPr>
            <a:r>
              <a:rPr sz="1100" spc="-10" dirty="0">
                <a:latin typeface="Calibri"/>
                <a:cs typeface="Calibri"/>
              </a:rPr>
              <a:t>Each lite </a:t>
            </a:r>
            <a:r>
              <a:rPr sz="1100" spc="-5" dirty="0">
                <a:latin typeface="Calibri"/>
                <a:cs typeface="Calibri"/>
              </a:rPr>
              <a:t>of glass </a:t>
            </a:r>
            <a:r>
              <a:rPr sz="1100" spc="-10" dirty="0">
                <a:latin typeface="Calibri"/>
                <a:cs typeface="Calibri"/>
              </a:rPr>
              <a:t>should be </a:t>
            </a:r>
            <a:r>
              <a:rPr sz="1100" spc="-5" dirty="0">
                <a:latin typeface="Calibri"/>
                <a:cs typeface="Calibri"/>
              </a:rPr>
              <a:t>set on two </a:t>
            </a:r>
            <a:r>
              <a:rPr sz="1100" spc="-10" dirty="0">
                <a:latin typeface="Calibri"/>
                <a:cs typeface="Calibri"/>
              </a:rPr>
              <a:t>setting blocks centered approximately </a:t>
            </a:r>
            <a:r>
              <a:rPr sz="1100" spc="-5" dirty="0">
                <a:latin typeface="Calibri"/>
                <a:cs typeface="Calibri"/>
              </a:rPr>
              <a:t>at </a:t>
            </a:r>
            <a:r>
              <a:rPr sz="1100" spc="-10" dirty="0">
                <a:latin typeface="Calibri"/>
                <a:cs typeface="Calibri"/>
              </a:rPr>
              <a:t>the  bottom edge quarter </a:t>
            </a:r>
            <a:r>
              <a:rPr sz="1100" spc="-15" dirty="0">
                <a:latin typeface="Calibri"/>
                <a:cs typeface="Calibri"/>
              </a:rPr>
              <a:t>points. </a:t>
            </a:r>
            <a:r>
              <a:rPr sz="1100" spc="-5" dirty="0">
                <a:latin typeface="Calibri"/>
                <a:cs typeface="Calibri"/>
              </a:rPr>
              <a:t>When </a:t>
            </a:r>
            <a:r>
              <a:rPr sz="1100" spc="-10" dirty="0">
                <a:latin typeface="Calibri"/>
                <a:cs typeface="Calibri"/>
              </a:rPr>
              <a:t>this </a:t>
            </a:r>
            <a:r>
              <a:rPr sz="1100" dirty="0">
                <a:latin typeface="Calibri"/>
                <a:cs typeface="Calibri"/>
              </a:rPr>
              <a:t>is </a:t>
            </a:r>
            <a:r>
              <a:rPr sz="1100" spc="-10" dirty="0">
                <a:latin typeface="Calibri"/>
                <a:cs typeface="Calibri"/>
              </a:rPr>
              <a:t>impractical, </a:t>
            </a:r>
            <a:r>
              <a:rPr sz="1100" spc="-5" dirty="0">
                <a:latin typeface="Calibri"/>
                <a:cs typeface="Calibri"/>
              </a:rPr>
              <a:t>the end of </a:t>
            </a:r>
            <a:r>
              <a:rPr sz="1100" spc="-10" dirty="0">
                <a:latin typeface="Calibri"/>
                <a:cs typeface="Calibri"/>
              </a:rPr>
              <a:t>the setting block </a:t>
            </a:r>
            <a:r>
              <a:rPr sz="1100" spc="-5" dirty="0">
                <a:latin typeface="Calibri"/>
                <a:cs typeface="Calibri"/>
              </a:rPr>
              <a:t>can  be </a:t>
            </a:r>
            <a:r>
              <a:rPr sz="1100" spc="-10" dirty="0">
                <a:latin typeface="Calibri"/>
                <a:cs typeface="Calibri"/>
              </a:rPr>
              <a:t>moved within </a:t>
            </a:r>
            <a:r>
              <a:rPr sz="1100" spc="-5" dirty="0">
                <a:latin typeface="Calibri"/>
                <a:cs typeface="Calibri"/>
              </a:rPr>
              <a:t>either 6” </a:t>
            </a:r>
            <a:r>
              <a:rPr sz="1100" spc="-10" dirty="0">
                <a:latin typeface="Calibri"/>
                <a:cs typeface="Calibri"/>
              </a:rPr>
              <a:t>(152mm) </a:t>
            </a:r>
            <a:r>
              <a:rPr sz="1100" spc="-5" dirty="0">
                <a:latin typeface="Calibri"/>
                <a:cs typeface="Calibri"/>
              </a:rPr>
              <a:t>or 1/8 </a:t>
            </a:r>
            <a:r>
              <a:rPr sz="1100" spc="-1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width of </a:t>
            </a:r>
            <a:r>
              <a:rPr sz="1100" spc="-10" dirty="0">
                <a:latin typeface="Calibri"/>
                <a:cs typeface="Calibri"/>
              </a:rPr>
              <a:t>the glass </a:t>
            </a:r>
            <a:r>
              <a:rPr sz="1100" spc="-5" dirty="0">
                <a:latin typeface="Calibri"/>
                <a:cs typeface="Calibri"/>
              </a:rPr>
              <a:t>from </a:t>
            </a:r>
            <a:r>
              <a:rPr sz="1100" spc="-10" dirty="0">
                <a:latin typeface="Calibri"/>
                <a:cs typeface="Calibri"/>
              </a:rPr>
              <a:t>the vertical  edge, whichever </a:t>
            </a:r>
            <a:r>
              <a:rPr sz="1100" spc="-15" dirty="0">
                <a:latin typeface="Calibri"/>
                <a:cs typeface="Calibri"/>
              </a:rPr>
              <a:t>distance </a:t>
            </a:r>
            <a:r>
              <a:rPr sz="1100" dirty="0">
                <a:latin typeface="Calibri"/>
                <a:cs typeface="Calibri"/>
              </a:rPr>
              <a:t>is </a:t>
            </a:r>
            <a:r>
              <a:rPr sz="1100" spc="-10" dirty="0">
                <a:latin typeface="Calibri"/>
                <a:cs typeface="Calibri"/>
              </a:rPr>
              <a:t>greater. </a:t>
            </a:r>
            <a:r>
              <a:rPr sz="1100" spc="-5" dirty="0">
                <a:latin typeface="Calibri"/>
                <a:cs typeface="Calibri"/>
              </a:rPr>
              <a:t>Blocks </a:t>
            </a:r>
            <a:r>
              <a:rPr sz="1100" spc="-10" dirty="0">
                <a:latin typeface="Calibri"/>
                <a:cs typeface="Calibri"/>
              </a:rPr>
              <a:t>should </a:t>
            </a:r>
            <a:r>
              <a:rPr sz="1100" spc="-5" dirty="0">
                <a:latin typeface="Calibri"/>
                <a:cs typeface="Calibri"/>
              </a:rPr>
              <a:t>always </a:t>
            </a:r>
            <a:r>
              <a:rPr sz="1100" spc="-10" dirty="0">
                <a:latin typeface="Calibri"/>
                <a:cs typeface="Calibri"/>
              </a:rPr>
              <a:t>be </a:t>
            </a:r>
            <a:r>
              <a:rPr sz="1100" spc="-5" dirty="0">
                <a:latin typeface="Calibri"/>
                <a:cs typeface="Calibri"/>
              </a:rPr>
              <a:t>an </a:t>
            </a:r>
            <a:r>
              <a:rPr sz="1100" spc="-10" dirty="0">
                <a:latin typeface="Calibri"/>
                <a:cs typeface="Calibri"/>
              </a:rPr>
              <a:t>equal distance </a:t>
            </a:r>
            <a:r>
              <a:rPr sz="1100" spc="-15" dirty="0">
                <a:latin typeface="Calibri"/>
                <a:cs typeface="Calibri"/>
              </a:rPr>
              <a:t>from  </a:t>
            </a:r>
            <a:r>
              <a:rPr sz="1100" spc="-10" dirty="0">
                <a:latin typeface="Calibri"/>
                <a:cs typeface="Calibri"/>
              </a:rPr>
              <a:t>the center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the glass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should </a:t>
            </a:r>
            <a:r>
              <a:rPr sz="1100" spc="-5" dirty="0">
                <a:latin typeface="Calibri"/>
                <a:cs typeface="Calibri"/>
              </a:rPr>
              <a:t>be of a </a:t>
            </a:r>
            <a:r>
              <a:rPr sz="1100" spc="-10" dirty="0">
                <a:latin typeface="Calibri"/>
                <a:cs typeface="Calibri"/>
              </a:rPr>
              <a:t>material </a:t>
            </a:r>
            <a:r>
              <a:rPr sz="1100" spc="-5" dirty="0">
                <a:latin typeface="Calibri"/>
                <a:cs typeface="Calibri"/>
              </a:rPr>
              <a:t>with a </a:t>
            </a:r>
            <a:r>
              <a:rPr sz="1100" spc="-10" dirty="0">
                <a:latin typeface="Calibri"/>
                <a:cs typeface="Calibri"/>
              </a:rPr>
              <a:t>Shore </a:t>
            </a:r>
            <a:r>
              <a:rPr sz="1100" spc="-5" dirty="0">
                <a:latin typeface="Calibri"/>
                <a:cs typeface="Calibri"/>
              </a:rPr>
              <a:t>A </a:t>
            </a:r>
            <a:r>
              <a:rPr sz="1100" spc="-10" dirty="0">
                <a:latin typeface="Calibri"/>
                <a:cs typeface="Calibri"/>
              </a:rPr>
              <a:t>durometer  hardness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dirty="0">
                <a:latin typeface="Calibri"/>
                <a:cs typeface="Calibri"/>
              </a:rPr>
              <a:t>85 </a:t>
            </a:r>
            <a:r>
              <a:rPr sz="1100" spc="-5" dirty="0">
                <a:latin typeface="Calibri"/>
                <a:cs typeface="Calibri"/>
              </a:rPr>
              <a:t>± 5 </a:t>
            </a:r>
            <a:r>
              <a:rPr sz="1100" spc="-10" dirty="0">
                <a:latin typeface="Calibri"/>
                <a:cs typeface="Calibri"/>
              </a:rPr>
              <a:t>e.g. neoprene, EPDM </a:t>
            </a:r>
            <a:r>
              <a:rPr sz="1100" spc="-5" dirty="0">
                <a:latin typeface="Calibri"/>
                <a:cs typeface="Calibri"/>
              </a:rPr>
              <a:t>or </a:t>
            </a:r>
            <a:r>
              <a:rPr sz="1100" spc="-10" dirty="0">
                <a:latin typeface="Calibri"/>
                <a:cs typeface="Calibri"/>
              </a:rPr>
              <a:t>silicone. </a:t>
            </a:r>
            <a:r>
              <a:rPr sz="1100" dirty="0">
                <a:latin typeface="Calibri"/>
                <a:cs typeface="Calibri"/>
              </a:rPr>
              <a:t>In </a:t>
            </a:r>
            <a:r>
              <a:rPr sz="1100" spc="-5" dirty="0">
                <a:latin typeface="Calibri"/>
                <a:cs typeface="Calibri"/>
              </a:rPr>
              <a:t>a </a:t>
            </a:r>
            <a:r>
              <a:rPr sz="1100" spc="-10" dirty="0">
                <a:latin typeface="Calibri"/>
                <a:cs typeface="Calibri"/>
              </a:rPr>
              <a:t>metal glazing system, the  length </a:t>
            </a:r>
            <a:r>
              <a:rPr sz="1100" spc="-5" dirty="0">
                <a:latin typeface="Calibri"/>
                <a:cs typeface="Calibri"/>
              </a:rPr>
              <a:t>of each </a:t>
            </a:r>
            <a:r>
              <a:rPr sz="1100" spc="-10" dirty="0">
                <a:latin typeface="Calibri"/>
                <a:cs typeface="Calibri"/>
              </a:rPr>
              <a:t>setting block should </a:t>
            </a:r>
            <a:r>
              <a:rPr sz="1100" spc="-5" dirty="0">
                <a:latin typeface="Calibri"/>
                <a:cs typeface="Calibri"/>
              </a:rPr>
              <a:t>be </a:t>
            </a:r>
            <a:r>
              <a:rPr sz="1100" spc="-10" dirty="0">
                <a:latin typeface="Calibri"/>
                <a:cs typeface="Calibri"/>
              </a:rPr>
              <a:t>0.1” for </a:t>
            </a:r>
            <a:r>
              <a:rPr sz="1100" spc="-5" dirty="0">
                <a:latin typeface="Calibri"/>
                <a:cs typeface="Calibri"/>
              </a:rPr>
              <a:t>each </a:t>
            </a:r>
            <a:r>
              <a:rPr sz="1100" spc="-10" dirty="0">
                <a:latin typeface="Calibri"/>
                <a:cs typeface="Calibri"/>
              </a:rPr>
              <a:t>square </a:t>
            </a:r>
            <a:r>
              <a:rPr sz="1100" spc="-5" dirty="0">
                <a:latin typeface="Calibri"/>
                <a:cs typeface="Calibri"/>
              </a:rPr>
              <a:t>foot (27 mm per </a:t>
            </a:r>
            <a:r>
              <a:rPr sz="1100" spc="-10" dirty="0">
                <a:latin typeface="Calibri"/>
                <a:cs typeface="Calibri"/>
              </a:rPr>
              <a:t>square  meter)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glass area, but </a:t>
            </a:r>
            <a:r>
              <a:rPr sz="1100" dirty="0">
                <a:latin typeface="Calibri"/>
                <a:cs typeface="Calibri"/>
              </a:rPr>
              <a:t>not </a:t>
            </a:r>
            <a:r>
              <a:rPr sz="1100" spc="-10" dirty="0">
                <a:latin typeface="Calibri"/>
                <a:cs typeface="Calibri"/>
              </a:rPr>
              <a:t>less than </a:t>
            </a:r>
            <a:r>
              <a:rPr sz="1100" dirty="0">
                <a:latin typeface="Calibri"/>
                <a:cs typeface="Calibri"/>
              </a:rPr>
              <a:t>4” </a:t>
            </a:r>
            <a:r>
              <a:rPr sz="1100" spc="-10" dirty="0">
                <a:latin typeface="Calibri"/>
                <a:cs typeface="Calibri"/>
              </a:rPr>
              <a:t>(100 mm). All setting blocks should </a:t>
            </a:r>
            <a:r>
              <a:rPr sz="1100" spc="-5" dirty="0">
                <a:latin typeface="Calibri"/>
                <a:cs typeface="Calibri"/>
              </a:rPr>
              <a:t>be of  </a:t>
            </a:r>
            <a:r>
              <a:rPr sz="1100" spc="-10" dirty="0">
                <a:latin typeface="Calibri"/>
                <a:cs typeface="Calibri"/>
              </a:rPr>
              <a:t>sufficient height to provide the minimum edge clearance for the type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glass being  glazed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dirty="0">
                <a:latin typeface="Calibri"/>
                <a:cs typeface="Calibri"/>
              </a:rPr>
              <a:t>for </a:t>
            </a:r>
            <a:r>
              <a:rPr sz="1100" spc="-10" dirty="0">
                <a:latin typeface="Calibri"/>
                <a:cs typeface="Calibri"/>
              </a:rPr>
              <a:t>the nominal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bite</a:t>
            </a:r>
            <a:endParaRPr sz="1100" dirty="0">
              <a:latin typeface="Calibri"/>
              <a:cs typeface="Calibri"/>
            </a:endParaRPr>
          </a:p>
          <a:p>
            <a:pPr marL="929005" marR="64135" indent="-635">
              <a:lnSpc>
                <a:spcPct val="109400"/>
              </a:lnSpc>
              <a:spcBef>
                <a:spcPts val="5"/>
              </a:spcBef>
            </a:pPr>
            <a:r>
              <a:rPr sz="1100" spc="-10" dirty="0">
                <a:latin typeface="Calibri"/>
                <a:cs typeface="Calibri"/>
              </a:rPr>
              <a:t>recommended. Setting blocks should </a:t>
            </a:r>
            <a:r>
              <a:rPr sz="1100" spc="-5" dirty="0">
                <a:latin typeface="Calibri"/>
                <a:cs typeface="Calibri"/>
              </a:rPr>
              <a:t>be 1/16” (2 mm) less than </a:t>
            </a:r>
            <a:r>
              <a:rPr sz="1100" spc="-10" dirty="0">
                <a:latin typeface="Calibri"/>
                <a:cs typeface="Calibri"/>
              </a:rPr>
              <a:t>full channel width </a:t>
            </a:r>
            <a:r>
              <a:rPr sz="1100" spc="-5" dirty="0">
                <a:latin typeface="Calibri"/>
                <a:cs typeface="Calibri"/>
              </a:rPr>
              <a:t>or  </a:t>
            </a:r>
            <a:r>
              <a:rPr sz="1100" spc="-10" dirty="0">
                <a:latin typeface="Calibri"/>
                <a:cs typeface="Calibri"/>
              </a:rPr>
              <a:t>positively located </a:t>
            </a:r>
            <a:r>
              <a:rPr sz="1100" dirty="0">
                <a:latin typeface="Calibri"/>
                <a:cs typeface="Calibri"/>
              </a:rPr>
              <a:t>in </a:t>
            </a: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spc="-10" dirty="0">
                <a:latin typeface="Calibri"/>
                <a:cs typeface="Calibri"/>
              </a:rPr>
              <a:t>channel </a:t>
            </a:r>
            <a:r>
              <a:rPr sz="1100" spc="-5" dirty="0">
                <a:latin typeface="Calibri"/>
                <a:cs typeface="Calibri"/>
              </a:rPr>
              <a:t>so </a:t>
            </a:r>
            <a:r>
              <a:rPr sz="1100" spc="-10" dirty="0">
                <a:latin typeface="Calibri"/>
                <a:cs typeface="Calibri"/>
              </a:rPr>
              <a:t>they cannot be misaligned during glazing. If  setting block shims are required, </a:t>
            </a:r>
            <a:r>
              <a:rPr sz="1100" spc="-5" dirty="0">
                <a:latin typeface="Calibri"/>
                <a:cs typeface="Calibri"/>
              </a:rPr>
              <a:t>they </a:t>
            </a:r>
            <a:r>
              <a:rPr sz="1100" spc="-10" dirty="0">
                <a:latin typeface="Calibri"/>
                <a:cs typeface="Calibri"/>
              </a:rPr>
              <a:t>must be located </a:t>
            </a:r>
            <a:r>
              <a:rPr sz="1100" spc="-15" dirty="0">
                <a:latin typeface="Calibri"/>
                <a:cs typeface="Calibri"/>
              </a:rPr>
              <a:t>under </a:t>
            </a:r>
            <a:r>
              <a:rPr sz="1100" spc="-10" dirty="0">
                <a:latin typeface="Calibri"/>
                <a:cs typeface="Calibri"/>
              </a:rPr>
              <a:t>the setting blocks </a:t>
            </a:r>
            <a:r>
              <a:rPr sz="1100" spc="-5" dirty="0">
                <a:latin typeface="Calibri"/>
                <a:cs typeface="Calibri"/>
              </a:rPr>
              <a:t>and  </a:t>
            </a:r>
            <a:r>
              <a:rPr sz="1100" spc="-10" dirty="0">
                <a:latin typeface="Calibri"/>
                <a:cs typeface="Calibri"/>
              </a:rPr>
              <a:t>have </a:t>
            </a:r>
            <a:r>
              <a:rPr sz="1100" spc="-5" dirty="0">
                <a:latin typeface="Calibri"/>
                <a:cs typeface="Calibri"/>
              </a:rPr>
              <a:t>a </a:t>
            </a:r>
            <a:r>
              <a:rPr sz="1100" spc="-10" dirty="0">
                <a:latin typeface="Calibri"/>
                <a:cs typeface="Calibri"/>
              </a:rPr>
              <a:t>durometer </a:t>
            </a:r>
            <a:r>
              <a:rPr sz="1100" spc="-5" dirty="0">
                <a:latin typeface="Calibri"/>
                <a:cs typeface="Calibri"/>
              </a:rPr>
              <a:t>rating </a:t>
            </a:r>
            <a:r>
              <a:rPr sz="1100" spc="-10" dirty="0">
                <a:latin typeface="Calibri"/>
                <a:cs typeface="Calibri"/>
              </a:rPr>
              <a:t>equal </a:t>
            </a:r>
            <a:r>
              <a:rPr sz="1100" spc="-5" dirty="0">
                <a:latin typeface="Calibri"/>
                <a:cs typeface="Calibri"/>
              </a:rPr>
              <a:t>to or </a:t>
            </a:r>
            <a:r>
              <a:rPr sz="1100" spc="-10" dirty="0">
                <a:latin typeface="Calibri"/>
                <a:cs typeface="Calibri"/>
              </a:rPr>
              <a:t>greater </a:t>
            </a:r>
            <a:r>
              <a:rPr sz="1100" spc="-5" dirty="0">
                <a:latin typeface="Calibri"/>
                <a:cs typeface="Calibri"/>
              </a:rPr>
              <a:t>than that of </a:t>
            </a:r>
            <a:r>
              <a:rPr sz="1100" spc="-10" dirty="0">
                <a:latin typeface="Calibri"/>
                <a:cs typeface="Calibri"/>
              </a:rPr>
              <a:t>the setting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blocks.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3"/>
              <a:tabLst>
                <a:tab pos="241300" algn="l"/>
              </a:tabLst>
            </a:pP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Dry Glazing</a:t>
            </a:r>
            <a:r>
              <a:rPr sz="1200" b="1" i="1" spc="-5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(Gaskets)</a:t>
            </a:r>
            <a:endParaRPr sz="12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05"/>
              </a:spcBef>
            </a:pPr>
            <a:r>
              <a:rPr sz="1200" b="1" spc="-10" dirty="0">
                <a:latin typeface="Calibri"/>
                <a:cs typeface="Calibri"/>
              </a:rPr>
              <a:t>General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Requirements:</a:t>
            </a:r>
            <a:endParaRPr sz="1200" dirty="0">
              <a:latin typeface="Calibri"/>
              <a:cs typeface="Calibri"/>
            </a:endParaRPr>
          </a:p>
          <a:p>
            <a:pPr marL="469900" marR="249554">
              <a:lnSpc>
                <a:spcPts val="1580"/>
              </a:lnSpc>
              <a:spcBef>
                <a:spcPts val="70"/>
              </a:spcBef>
            </a:pPr>
            <a:r>
              <a:rPr sz="1200" b="1" spc="-10" dirty="0">
                <a:latin typeface="Calibri"/>
                <a:cs typeface="Calibri"/>
              </a:rPr>
              <a:t>Proper selection, sizing,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installation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sealing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5" dirty="0">
                <a:latin typeface="Calibri"/>
                <a:cs typeface="Calibri"/>
              </a:rPr>
              <a:t>gaskets in </a:t>
            </a:r>
            <a:r>
              <a:rPr sz="1200" b="1" spc="-10" dirty="0">
                <a:latin typeface="Calibri"/>
                <a:cs typeface="Calibri"/>
              </a:rPr>
              <a:t>glazing</a:t>
            </a:r>
            <a:r>
              <a:rPr sz="1200" b="1" spc="-16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systems,  </a:t>
            </a:r>
            <a:r>
              <a:rPr sz="1200" b="1" spc="-5" dirty="0">
                <a:latin typeface="Calibri"/>
                <a:cs typeface="Calibri"/>
              </a:rPr>
              <a:t>both </a:t>
            </a:r>
            <a:r>
              <a:rPr sz="1200" b="1" spc="-10" dirty="0">
                <a:latin typeface="Calibri"/>
                <a:cs typeface="Calibri"/>
              </a:rPr>
              <a:t>interior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exterior; proper sizing, cutting, </a:t>
            </a:r>
            <a:r>
              <a:rPr sz="1200" b="1" spc="-5" dirty="0">
                <a:latin typeface="Calibri"/>
                <a:cs typeface="Calibri"/>
              </a:rPr>
              <a:t>and sequence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10" dirty="0">
                <a:latin typeface="Calibri"/>
                <a:cs typeface="Calibri"/>
              </a:rPr>
              <a:t>installation;  </a:t>
            </a:r>
            <a:r>
              <a:rPr sz="1200" b="1" spc="-5" dirty="0">
                <a:latin typeface="Calibri"/>
                <a:cs typeface="Calibri"/>
              </a:rPr>
              <a:t>types, uses and </a:t>
            </a:r>
            <a:r>
              <a:rPr sz="1200" b="1" spc="-10" dirty="0">
                <a:latin typeface="Calibri"/>
                <a:cs typeface="Calibri"/>
              </a:rPr>
              <a:t>purposes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1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gaskets.</a:t>
            </a:r>
            <a:endParaRPr sz="1200" dirty="0">
              <a:latin typeface="Calibri"/>
              <a:cs typeface="Calibri"/>
            </a:endParaRPr>
          </a:p>
          <a:p>
            <a:pPr marL="926465" lvl="1" indent="-228600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100" spc="-10" dirty="0">
                <a:latin typeface="Calibri"/>
                <a:cs typeface="Calibri"/>
              </a:rPr>
              <a:t>Using sealants </a:t>
            </a:r>
            <a:r>
              <a:rPr sz="1100" spc="-5" dirty="0">
                <a:latin typeface="Calibri"/>
                <a:cs typeface="Calibri"/>
              </a:rPr>
              <a:t>with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gaskets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 dirty="0">
              <a:latin typeface="Calibri"/>
              <a:cs typeface="Calibri"/>
            </a:endParaRPr>
          </a:p>
          <a:p>
            <a:pPr marL="927100" marR="138430">
              <a:lnSpc>
                <a:spcPct val="108900"/>
              </a:lnSpc>
            </a:pPr>
            <a:r>
              <a:rPr sz="1100" b="1" spc="-10" dirty="0">
                <a:latin typeface="Calibri"/>
                <a:cs typeface="Calibri"/>
              </a:rPr>
              <a:t>Dry </a:t>
            </a:r>
            <a:r>
              <a:rPr sz="1100" b="1" spc="-15" dirty="0">
                <a:latin typeface="Calibri"/>
                <a:cs typeface="Calibri"/>
              </a:rPr>
              <a:t>Glazing </a:t>
            </a:r>
            <a:r>
              <a:rPr sz="1100" spc="-10" dirty="0">
                <a:latin typeface="Calibri"/>
                <a:cs typeface="Calibri"/>
              </a:rPr>
              <a:t>is the </a:t>
            </a:r>
            <a:r>
              <a:rPr sz="1100" spc="-15" dirty="0">
                <a:latin typeface="Calibri"/>
                <a:cs typeface="Calibri"/>
              </a:rPr>
              <a:t>installation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glass using </a:t>
            </a:r>
            <a:r>
              <a:rPr sz="1100" spc="-15" dirty="0">
                <a:latin typeface="Calibri"/>
                <a:cs typeface="Calibri"/>
              </a:rPr>
              <a:t>extruded gaskets </a:t>
            </a:r>
            <a:r>
              <a:rPr sz="1100" spc="-10" dirty="0">
                <a:latin typeface="Calibri"/>
                <a:cs typeface="Calibri"/>
              </a:rPr>
              <a:t>in PVC, EPDM or  </a:t>
            </a:r>
            <a:r>
              <a:rPr sz="1100" spc="-15" dirty="0">
                <a:latin typeface="Calibri"/>
                <a:cs typeface="Calibri"/>
              </a:rPr>
              <a:t>Santoprene </a:t>
            </a:r>
            <a:r>
              <a:rPr sz="1100" spc="-10" dirty="0">
                <a:latin typeface="Calibri"/>
                <a:cs typeface="Calibri"/>
              </a:rPr>
              <a:t>to one or both </a:t>
            </a:r>
            <a:r>
              <a:rPr sz="1100" spc="-15" dirty="0">
                <a:latin typeface="Calibri"/>
                <a:cs typeface="Calibri"/>
              </a:rPr>
              <a:t>sides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the glass to </a:t>
            </a:r>
            <a:r>
              <a:rPr sz="1100" spc="-15" dirty="0">
                <a:latin typeface="Calibri"/>
                <a:cs typeface="Calibri"/>
              </a:rPr>
              <a:t>provide </a:t>
            </a:r>
            <a:r>
              <a:rPr sz="1100" spc="-5" dirty="0">
                <a:latin typeface="Calibri"/>
                <a:cs typeface="Calibri"/>
              </a:rPr>
              <a:t>a </a:t>
            </a:r>
            <a:r>
              <a:rPr sz="1100" spc="-15" dirty="0">
                <a:latin typeface="Calibri"/>
                <a:cs typeface="Calibri"/>
              </a:rPr>
              <a:t>compressed weather </a:t>
            </a:r>
            <a:r>
              <a:rPr sz="1100" spc="-10" dirty="0">
                <a:latin typeface="Calibri"/>
                <a:cs typeface="Calibri"/>
              </a:rPr>
              <a:t>seal.  No </a:t>
            </a:r>
            <a:r>
              <a:rPr sz="1100" spc="-15" dirty="0">
                <a:latin typeface="Calibri"/>
                <a:cs typeface="Calibri"/>
              </a:rPr>
              <a:t>sealants </a:t>
            </a:r>
            <a:r>
              <a:rPr sz="1100" spc="-5" dirty="0">
                <a:latin typeface="Calibri"/>
                <a:cs typeface="Calibri"/>
              </a:rPr>
              <a:t>or </a:t>
            </a:r>
            <a:r>
              <a:rPr sz="1100" spc="-15" dirty="0">
                <a:latin typeface="Calibri"/>
                <a:cs typeface="Calibri"/>
              </a:rPr>
              <a:t>putties </a:t>
            </a:r>
            <a:r>
              <a:rPr sz="1100" spc="-10" dirty="0">
                <a:latin typeface="Calibri"/>
                <a:cs typeface="Calibri"/>
              </a:rPr>
              <a:t>are </a:t>
            </a:r>
            <a:r>
              <a:rPr sz="1100" spc="-15" dirty="0">
                <a:latin typeface="Calibri"/>
                <a:cs typeface="Calibri"/>
              </a:rPr>
              <a:t>present </a:t>
            </a:r>
            <a:r>
              <a:rPr sz="1100" spc="-10" dirty="0">
                <a:latin typeface="Calibri"/>
                <a:cs typeface="Calibri"/>
              </a:rPr>
              <a:t>in </a:t>
            </a:r>
            <a:r>
              <a:rPr sz="1100" spc="-15" dirty="0">
                <a:latin typeface="Calibri"/>
                <a:cs typeface="Calibri"/>
              </a:rPr>
              <a:t>this system </a:t>
            </a:r>
            <a:r>
              <a:rPr sz="1100" spc="-10" dirty="0">
                <a:latin typeface="Calibri"/>
                <a:cs typeface="Calibri"/>
              </a:rPr>
              <a:t>and the </a:t>
            </a:r>
            <a:r>
              <a:rPr sz="1100" spc="-15" dirty="0">
                <a:latin typeface="Calibri"/>
                <a:cs typeface="Calibri"/>
              </a:rPr>
              <a:t>windows </a:t>
            </a:r>
            <a:r>
              <a:rPr sz="1100" spc="-10" dirty="0">
                <a:latin typeface="Calibri"/>
                <a:cs typeface="Calibri"/>
              </a:rPr>
              <a:t>are </a:t>
            </a:r>
            <a:r>
              <a:rPr sz="1100" spc="-15" dirty="0">
                <a:latin typeface="Calibri"/>
                <a:cs typeface="Calibri"/>
              </a:rPr>
              <a:t>designed </a:t>
            </a:r>
            <a:r>
              <a:rPr sz="1100" spc="-10" dirty="0">
                <a:latin typeface="Calibri"/>
                <a:cs typeface="Calibri"/>
              </a:rPr>
              <a:t>to </a:t>
            </a:r>
            <a:r>
              <a:rPr sz="1100" spc="-15" dirty="0">
                <a:latin typeface="Calibri"/>
                <a:cs typeface="Calibri"/>
              </a:rPr>
              <a:t>be  self-draining.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2991" y="992542"/>
            <a:ext cx="6629400" cy="1598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i="1" spc="-10" dirty="0" smtClean="0">
                <a:solidFill>
                  <a:srgbClr val="2E5395"/>
                </a:solidFill>
                <a:cs typeface="Calibri"/>
              </a:rPr>
              <a:t>2. </a:t>
            </a:r>
            <a:r>
              <a:rPr lang="en-US" sz="1200" b="1" i="1" spc="-10" dirty="0">
                <a:solidFill>
                  <a:srgbClr val="2E5395"/>
                </a:solidFill>
                <a:cs typeface="Calibri"/>
              </a:rPr>
              <a:t>Setting/Edge</a:t>
            </a:r>
            <a:r>
              <a:rPr lang="en-US" sz="1200" b="1" i="1" spc="15" dirty="0">
                <a:solidFill>
                  <a:srgbClr val="2E5395"/>
                </a:solidFill>
                <a:cs typeface="Calibri"/>
              </a:rPr>
              <a:t> </a:t>
            </a:r>
            <a:r>
              <a:rPr lang="en-US" sz="1200" b="1" i="1" spc="-15" dirty="0">
                <a:solidFill>
                  <a:srgbClr val="2E5395"/>
                </a:solidFill>
                <a:cs typeface="Calibri"/>
              </a:rPr>
              <a:t>Blocks</a:t>
            </a:r>
            <a:endParaRPr lang="en-US" sz="1200" dirty="0"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305"/>
              </a:spcBef>
            </a:pPr>
            <a:r>
              <a:rPr lang="en-US" sz="1200" b="1" spc="-10" dirty="0">
                <a:cs typeface="Calibri"/>
              </a:rPr>
              <a:t>General</a:t>
            </a:r>
            <a:r>
              <a:rPr lang="en-US" sz="1200" b="1" spc="-70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Requirements:</a:t>
            </a:r>
            <a:endParaRPr lang="en-US" sz="1200" dirty="0">
              <a:cs typeface="Calibri"/>
            </a:endParaRPr>
          </a:p>
          <a:p>
            <a:pPr marL="469900" marR="136525">
              <a:lnSpc>
                <a:spcPct val="109200"/>
              </a:lnSpc>
            </a:pPr>
            <a:r>
              <a:rPr lang="en-US" sz="1200" b="1" spc="-10" dirty="0">
                <a:cs typeface="Calibri"/>
              </a:rPr>
              <a:t>Proper selection </a:t>
            </a:r>
            <a:r>
              <a:rPr lang="en-US" sz="1200" b="1" spc="-5" dirty="0">
                <a:cs typeface="Calibri"/>
              </a:rPr>
              <a:t>and </a:t>
            </a:r>
            <a:r>
              <a:rPr lang="en-US" sz="1200" b="1" spc="-10" dirty="0">
                <a:cs typeface="Calibri"/>
              </a:rPr>
              <a:t>placement </a:t>
            </a:r>
            <a:r>
              <a:rPr lang="en-US" sz="1200" b="1" dirty="0">
                <a:cs typeface="Calibri"/>
              </a:rPr>
              <a:t>of </a:t>
            </a:r>
            <a:r>
              <a:rPr lang="en-US" sz="1200" b="1" spc="-10" dirty="0">
                <a:cs typeface="Calibri"/>
              </a:rPr>
              <a:t>setting </a:t>
            </a:r>
            <a:r>
              <a:rPr lang="en-US" sz="1200" b="1" spc="-5" dirty="0">
                <a:cs typeface="Calibri"/>
              </a:rPr>
              <a:t>and </a:t>
            </a:r>
            <a:r>
              <a:rPr lang="en-US" sz="1200" b="1" spc="-10" dirty="0">
                <a:cs typeface="Calibri"/>
              </a:rPr>
              <a:t>edge </a:t>
            </a:r>
            <a:r>
              <a:rPr lang="en-US" sz="1200" b="1" spc="-5" dirty="0">
                <a:cs typeface="Calibri"/>
              </a:rPr>
              <a:t>blocks in </a:t>
            </a:r>
            <a:r>
              <a:rPr lang="en-US" sz="1200" b="1" spc="-10" dirty="0">
                <a:cs typeface="Calibri"/>
              </a:rPr>
              <a:t>relation </a:t>
            </a:r>
            <a:r>
              <a:rPr lang="en-US" sz="1200" b="1" spc="-5" dirty="0">
                <a:cs typeface="Calibri"/>
              </a:rPr>
              <a:t>to glass</a:t>
            </a:r>
            <a:r>
              <a:rPr lang="en-US" sz="1200" b="1" spc="-175" dirty="0">
                <a:cs typeface="Calibri"/>
              </a:rPr>
              <a:t> </a:t>
            </a:r>
            <a:r>
              <a:rPr lang="en-US" sz="1200" b="1" spc="-5" dirty="0">
                <a:cs typeface="Calibri"/>
              </a:rPr>
              <a:t>and  </a:t>
            </a:r>
            <a:r>
              <a:rPr lang="en-US" sz="1200" b="1" spc="-10" dirty="0">
                <a:cs typeface="Calibri"/>
              </a:rPr>
              <a:t>framing components, </a:t>
            </a:r>
            <a:r>
              <a:rPr lang="en-US" sz="1200" b="1" spc="-5" dirty="0">
                <a:cs typeface="Calibri"/>
              </a:rPr>
              <a:t>and </a:t>
            </a:r>
            <a:r>
              <a:rPr lang="en-US" sz="1200" b="1" spc="-10" dirty="0">
                <a:cs typeface="Calibri"/>
              </a:rPr>
              <a:t>consideration </a:t>
            </a:r>
            <a:r>
              <a:rPr lang="en-US" sz="1200" b="1" spc="-5" dirty="0">
                <a:cs typeface="Calibri"/>
              </a:rPr>
              <a:t>for water </a:t>
            </a:r>
            <a:r>
              <a:rPr lang="en-US" sz="1200" b="1" spc="-10" dirty="0">
                <a:cs typeface="Calibri"/>
              </a:rPr>
              <a:t>management functionality</a:t>
            </a:r>
            <a:r>
              <a:rPr lang="en-US" sz="1200" b="1" spc="-180" dirty="0">
                <a:cs typeface="Calibri"/>
              </a:rPr>
              <a:t> </a:t>
            </a:r>
            <a:r>
              <a:rPr lang="en-US" sz="1200" b="1" dirty="0">
                <a:cs typeface="Calibri"/>
              </a:rPr>
              <a:t>of</a:t>
            </a:r>
            <a:endParaRPr lang="en-US" sz="1200" dirty="0"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40"/>
              </a:spcBef>
            </a:pPr>
            <a:r>
              <a:rPr lang="en-US" sz="1200" b="1" spc="-5" dirty="0">
                <a:cs typeface="Calibri"/>
              </a:rPr>
              <a:t>the</a:t>
            </a:r>
            <a:r>
              <a:rPr lang="en-US" sz="1200" b="1" spc="-35" dirty="0">
                <a:cs typeface="Calibri"/>
              </a:rPr>
              <a:t> </a:t>
            </a:r>
            <a:r>
              <a:rPr lang="en-US" sz="1200" b="1" spc="-5" dirty="0">
                <a:cs typeface="Calibri"/>
              </a:rPr>
              <a:t>system.</a:t>
            </a:r>
            <a:r>
              <a:rPr lang="en-US" sz="1200" b="1" spc="-15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Understanding</a:t>
            </a:r>
            <a:r>
              <a:rPr lang="en-US" sz="1200" b="1" spc="-40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material compatibility</a:t>
            </a:r>
            <a:r>
              <a:rPr lang="en-US" sz="1200" b="1" spc="-40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concerns</a:t>
            </a:r>
            <a:r>
              <a:rPr lang="en-US" sz="1200" b="1" spc="-35" dirty="0">
                <a:cs typeface="Calibri"/>
              </a:rPr>
              <a:t> </a:t>
            </a:r>
            <a:r>
              <a:rPr lang="en-US" sz="1200" b="1" spc="-5" dirty="0">
                <a:cs typeface="Calibri"/>
              </a:rPr>
              <a:t>and</a:t>
            </a:r>
            <a:r>
              <a:rPr lang="en-US" sz="1200" b="1" spc="-25" dirty="0">
                <a:cs typeface="Calibri"/>
              </a:rPr>
              <a:t> </a:t>
            </a:r>
            <a:r>
              <a:rPr lang="en-US" sz="1200" b="1" spc="-5" dirty="0">
                <a:cs typeface="Calibri"/>
              </a:rPr>
              <a:t>the</a:t>
            </a:r>
            <a:r>
              <a:rPr lang="en-US" sz="1200" b="1" spc="-40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importance</a:t>
            </a:r>
            <a:r>
              <a:rPr lang="en-US" sz="1200" b="1" spc="-40" dirty="0">
                <a:cs typeface="Calibri"/>
              </a:rPr>
              <a:t> </a:t>
            </a:r>
            <a:r>
              <a:rPr lang="en-US" sz="1200" b="1" spc="-5" dirty="0">
                <a:cs typeface="Calibri"/>
              </a:rPr>
              <a:t>of</a:t>
            </a:r>
            <a:endParaRPr lang="en-US" sz="1200" dirty="0">
              <a:cs typeface="Calibri"/>
            </a:endParaRPr>
          </a:p>
          <a:p>
            <a:pPr marL="469900" marR="375285">
              <a:lnSpc>
                <a:spcPct val="109200"/>
              </a:lnSpc>
              <a:spcBef>
                <a:spcPts val="105"/>
              </a:spcBef>
            </a:pPr>
            <a:r>
              <a:rPr lang="en-US" sz="1200" b="1" spc="-5" dirty="0">
                <a:cs typeface="Calibri"/>
              </a:rPr>
              <a:t>only </a:t>
            </a:r>
            <a:r>
              <a:rPr lang="en-US" sz="1200" b="1" spc="-10" dirty="0">
                <a:cs typeface="Calibri"/>
              </a:rPr>
              <a:t>using specified material, </a:t>
            </a:r>
            <a:r>
              <a:rPr lang="en-US" sz="1200" b="1" spc="-5" dirty="0">
                <a:cs typeface="Calibri"/>
              </a:rPr>
              <a:t>or </a:t>
            </a:r>
            <a:r>
              <a:rPr lang="en-US" sz="1200" b="1" spc="-10" dirty="0">
                <a:cs typeface="Calibri"/>
              </a:rPr>
              <a:t>selecting proper material </a:t>
            </a:r>
            <a:r>
              <a:rPr lang="en-US" sz="1200" b="1" spc="-5" dirty="0">
                <a:cs typeface="Calibri"/>
              </a:rPr>
              <a:t>(in </a:t>
            </a:r>
            <a:r>
              <a:rPr lang="en-US" sz="1200" b="1" spc="-10" dirty="0">
                <a:cs typeface="Calibri"/>
              </a:rPr>
              <a:t>the </a:t>
            </a:r>
            <a:r>
              <a:rPr lang="en-US" sz="1200" b="1" spc="-5" dirty="0">
                <a:cs typeface="Calibri"/>
              </a:rPr>
              <a:t>absence </a:t>
            </a:r>
            <a:r>
              <a:rPr lang="en-US" sz="1200" b="1" dirty="0">
                <a:cs typeface="Calibri"/>
              </a:rPr>
              <a:t>of a  </a:t>
            </a:r>
            <a:r>
              <a:rPr lang="en-US" sz="1200" b="1" spc="-10" dirty="0">
                <a:cs typeface="Calibri"/>
              </a:rPr>
              <a:t>specification).</a:t>
            </a:r>
            <a:endParaRPr lang="en-US" sz="120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124203" y="918225"/>
            <a:ext cx="5668010" cy="6962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4560" marR="5080">
              <a:lnSpc>
                <a:spcPct val="108900"/>
              </a:lnSpc>
              <a:spcBef>
                <a:spcPts val="100"/>
              </a:spcBef>
            </a:pPr>
            <a:r>
              <a:rPr sz="1100" spc="-15" dirty="0">
                <a:latin typeface="Calibri"/>
                <a:cs typeface="Calibri"/>
              </a:rPr>
              <a:t>Installation </a:t>
            </a:r>
            <a:r>
              <a:rPr sz="1100" spc="-10" dirty="0">
                <a:latin typeface="Calibri"/>
                <a:cs typeface="Calibri"/>
              </a:rPr>
              <a:t>of </a:t>
            </a:r>
            <a:r>
              <a:rPr sz="1100" spc="-15" dirty="0">
                <a:latin typeface="Calibri"/>
                <a:cs typeface="Calibri"/>
              </a:rPr>
              <a:t>gaskets commences </a:t>
            </a:r>
            <a:r>
              <a:rPr sz="1100" spc="-10" dirty="0">
                <a:latin typeface="Calibri"/>
                <a:cs typeface="Calibri"/>
              </a:rPr>
              <a:t>from the </a:t>
            </a:r>
            <a:r>
              <a:rPr sz="1100" spc="-15" dirty="0">
                <a:latin typeface="Calibri"/>
                <a:cs typeface="Calibri"/>
              </a:rPr>
              <a:t>corner </a:t>
            </a:r>
            <a:r>
              <a:rPr sz="1100" spc="-1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a </a:t>
            </a:r>
            <a:r>
              <a:rPr sz="1100" spc="-10" dirty="0">
                <a:latin typeface="Calibri"/>
                <a:cs typeface="Calibri"/>
              </a:rPr>
              <a:t>frame and they are </a:t>
            </a:r>
            <a:r>
              <a:rPr sz="1100" spc="-15" dirty="0">
                <a:latin typeface="Calibri"/>
                <a:cs typeface="Calibri"/>
              </a:rPr>
              <a:t>inserted  under </a:t>
            </a:r>
            <a:r>
              <a:rPr sz="1100" spc="-10" dirty="0">
                <a:latin typeface="Calibri"/>
                <a:cs typeface="Calibri"/>
              </a:rPr>
              <a:t>pressure to form </a:t>
            </a:r>
            <a:r>
              <a:rPr sz="1100" spc="-5" dirty="0">
                <a:latin typeface="Calibri"/>
                <a:cs typeface="Calibri"/>
              </a:rPr>
              <a:t>a </a:t>
            </a:r>
            <a:r>
              <a:rPr sz="1100" spc="-15" dirty="0">
                <a:latin typeface="Calibri"/>
                <a:cs typeface="Calibri"/>
              </a:rPr>
              <a:t>tight compressed weather </a:t>
            </a:r>
            <a:r>
              <a:rPr sz="1100" spc="-10" dirty="0">
                <a:latin typeface="Calibri"/>
                <a:cs typeface="Calibri"/>
              </a:rPr>
              <a:t>seal. </a:t>
            </a:r>
            <a:r>
              <a:rPr sz="1100" spc="-15" dirty="0">
                <a:latin typeface="Calibri"/>
                <a:cs typeface="Calibri"/>
              </a:rPr>
              <a:t>Gaskets should </a:t>
            </a:r>
            <a:r>
              <a:rPr sz="1100" spc="-10" dirty="0">
                <a:latin typeface="Calibri"/>
                <a:cs typeface="Calibri"/>
              </a:rPr>
              <a:t>be cut </a:t>
            </a:r>
            <a:r>
              <a:rPr sz="1100" spc="-15" dirty="0">
                <a:latin typeface="Calibri"/>
                <a:cs typeface="Calibri"/>
              </a:rPr>
              <a:t>over-  </a:t>
            </a:r>
            <a:r>
              <a:rPr sz="1100" spc="-10" dirty="0">
                <a:latin typeface="Calibri"/>
                <a:cs typeface="Calibri"/>
              </a:rPr>
              <a:t>size to allow for </a:t>
            </a:r>
            <a:r>
              <a:rPr sz="1100" spc="-15" dirty="0">
                <a:latin typeface="Calibri"/>
                <a:cs typeface="Calibri"/>
              </a:rPr>
              <a:t>shrinkage </a:t>
            </a:r>
            <a:r>
              <a:rPr sz="1100" spc="-10" dirty="0">
                <a:latin typeface="Calibri"/>
                <a:cs typeface="Calibri"/>
              </a:rPr>
              <a:t>and to assist </a:t>
            </a:r>
            <a:r>
              <a:rPr sz="1100" spc="-15" dirty="0">
                <a:latin typeface="Calibri"/>
                <a:cs typeface="Calibri"/>
              </a:rPr>
              <a:t>with installation </a:t>
            </a:r>
            <a:r>
              <a:rPr sz="1100" spc="-10" dirty="0">
                <a:latin typeface="Calibri"/>
                <a:cs typeface="Calibri"/>
              </a:rPr>
              <a:t>they can be </a:t>
            </a:r>
            <a:r>
              <a:rPr sz="1100" spc="-15" dirty="0">
                <a:latin typeface="Calibri"/>
                <a:cs typeface="Calibri"/>
              </a:rPr>
              <a:t>lubricated </a:t>
            </a:r>
            <a:r>
              <a:rPr sz="1100" spc="-10" dirty="0">
                <a:latin typeface="Calibri"/>
                <a:cs typeface="Calibri"/>
              </a:rPr>
              <a:t>and  </a:t>
            </a:r>
            <a:r>
              <a:rPr sz="1100" spc="-15" dirty="0">
                <a:latin typeface="Calibri"/>
                <a:cs typeface="Calibri"/>
              </a:rPr>
              <a:t>softened </a:t>
            </a:r>
            <a:r>
              <a:rPr sz="1100" spc="-10" dirty="0">
                <a:latin typeface="Calibri"/>
                <a:cs typeface="Calibri"/>
              </a:rPr>
              <a:t>by </a:t>
            </a:r>
            <a:r>
              <a:rPr sz="1100" spc="-15" dirty="0">
                <a:latin typeface="Calibri"/>
                <a:cs typeface="Calibri"/>
              </a:rPr>
              <a:t>immersion </a:t>
            </a:r>
            <a:r>
              <a:rPr sz="1100" spc="-10" dirty="0">
                <a:latin typeface="Calibri"/>
                <a:cs typeface="Calibri"/>
              </a:rPr>
              <a:t>in hot soapy</a:t>
            </a:r>
            <a:r>
              <a:rPr sz="1100" spc="-7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water.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100" b="1" spc="-10" dirty="0">
                <a:latin typeface="Calibri"/>
                <a:cs typeface="Calibri"/>
              </a:rPr>
              <a:t>Advantages:</a:t>
            </a:r>
            <a:endParaRPr sz="1100" dirty="0">
              <a:latin typeface="Calibri"/>
              <a:cs typeface="Calibri"/>
            </a:endParaRPr>
          </a:p>
          <a:p>
            <a:pPr marL="1383665" indent="-228600">
              <a:lnSpc>
                <a:spcPct val="100000"/>
              </a:lnSpc>
              <a:spcBef>
                <a:spcPts val="140"/>
              </a:spcBef>
              <a:buFont typeface="Courier New"/>
              <a:buChar char="o"/>
              <a:tabLst>
                <a:tab pos="1383665" algn="l"/>
                <a:tab pos="1384300" algn="l"/>
              </a:tabLst>
            </a:pPr>
            <a:r>
              <a:rPr sz="1100" spc="-5" dirty="0">
                <a:latin typeface="Calibri"/>
                <a:cs typeface="Calibri"/>
              </a:rPr>
              <a:t>Allows interior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glazing</a:t>
            </a:r>
            <a:endParaRPr sz="1100" dirty="0">
              <a:latin typeface="Calibri"/>
              <a:cs typeface="Calibri"/>
            </a:endParaRPr>
          </a:p>
          <a:p>
            <a:pPr marL="1383665" indent="-228600">
              <a:lnSpc>
                <a:spcPct val="100000"/>
              </a:lnSpc>
              <a:spcBef>
                <a:spcPts val="95"/>
              </a:spcBef>
              <a:buFont typeface="Courier New"/>
              <a:buChar char="o"/>
              <a:tabLst>
                <a:tab pos="1383665" algn="l"/>
                <a:tab pos="1384300" algn="l"/>
              </a:tabLst>
            </a:pPr>
            <a:r>
              <a:rPr sz="1100" spc="-5" dirty="0">
                <a:latin typeface="Calibri"/>
                <a:cs typeface="Calibri"/>
              </a:rPr>
              <a:t>Less </a:t>
            </a:r>
            <a:r>
              <a:rPr sz="1100" spc="-10" dirty="0">
                <a:latin typeface="Calibri"/>
                <a:cs typeface="Calibri"/>
              </a:rPr>
              <a:t>dependent </a:t>
            </a:r>
            <a:r>
              <a:rPr sz="1100" spc="-5" dirty="0">
                <a:latin typeface="Calibri"/>
                <a:cs typeface="Calibri"/>
              </a:rPr>
              <a:t>on </a:t>
            </a:r>
            <a:r>
              <a:rPr sz="1100" spc="-15" dirty="0">
                <a:latin typeface="Calibri"/>
                <a:cs typeface="Calibri"/>
              </a:rPr>
              <a:t>workmanship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weather</a:t>
            </a:r>
            <a:endParaRPr sz="1100" dirty="0">
              <a:latin typeface="Calibri"/>
              <a:cs typeface="Calibri"/>
            </a:endParaRPr>
          </a:p>
          <a:p>
            <a:pPr marL="1384300" indent="-229235">
              <a:lnSpc>
                <a:spcPct val="100000"/>
              </a:lnSpc>
              <a:spcBef>
                <a:spcPts val="85"/>
              </a:spcBef>
              <a:buFont typeface="Courier New"/>
              <a:buChar char="o"/>
              <a:tabLst>
                <a:tab pos="1384300" algn="l"/>
                <a:tab pos="1384935" algn="l"/>
              </a:tabLst>
            </a:pPr>
            <a:r>
              <a:rPr sz="1100" spc="-5" dirty="0">
                <a:latin typeface="Calibri"/>
                <a:cs typeface="Calibri"/>
              </a:rPr>
              <a:t>Less </a:t>
            </a:r>
            <a:r>
              <a:rPr sz="1100" spc="-15" dirty="0">
                <a:latin typeface="Calibri"/>
                <a:cs typeface="Calibri"/>
              </a:rPr>
              <a:t>costly </a:t>
            </a:r>
            <a:r>
              <a:rPr sz="1100" spc="-10" dirty="0">
                <a:latin typeface="Calibri"/>
                <a:cs typeface="Calibri"/>
              </a:rPr>
              <a:t>than </a:t>
            </a:r>
            <a:r>
              <a:rPr sz="1100" spc="-5" dirty="0">
                <a:latin typeface="Calibri"/>
                <a:cs typeface="Calibri"/>
              </a:rPr>
              <a:t>wet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glazing</a:t>
            </a:r>
            <a:endParaRPr sz="1100" dirty="0">
              <a:latin typeface="Calibri"/>
              <a:cs typeface="Calibri"/>
            </a:endParaRPr>
          </a:p>
          <a:p>
            <a:pPr marL="924560">
              <a:lnSpc>
                <a:spcPct val="100000"/>
              </a:lnSpc>
              <a:spcBef>
                <a:spcPts val="300"/>
              </a:spcBef>
            </a:pPr>
            <a:r>
              <a:rPr sz="1100" b="1" spc="-10" dirty="0">
                <a:latin typeface="Calibri"/>
                <a:cs typeface="Calibri"/>
              </a:rPr>
              <a:t>Disadvantages:</a:t>
            </a:r>
            <a:endParaRPr sz="1100" dirty="0">
              <a:latin typeface="Calibri"/>
              <a:cs typeface="Calibri"/>
            </a:endParaRPr>
          </a:p>
          <a:p>
            <a:pPr marL="1384300" indent="-228600">
              <a:lnSpc>
                <a:spcPct val="100000"/>
              </a:lnSpc>
              <a:spcBef>
                <a:spcPts val="135"/>
              </a:spcBef>
              <a:buClr>
                <a:srgbClr val="303030"/>
              </a:buClr>
              <a:buSzPct val="95454"/>
              <a:buFont typeface="Courier New"/>
              <a:buChar char="o"/>
              <a:tabLst>
                <a:tab pos="1383665" algn="l"/>
                <a:tab pos="1384300" algn="l"/>
              </a:tabLst>
            </a:pPr>
            <a:r>
              <a:rPr sz="1100" spc="-10" dirty="0">
                <a:latin typeface="Calibri"/>
                <a:cs typeface="Calibri"/>
              </a:rPr>
              <a:t>Not </a:t>
            </a:r>
            <a:r>
              <a:rPr sz="1100" spc="-5" dirty="0">
                <a:latin typeface="Calibri"/>
                <a:cs typeface="Calibri"/>
              </a:rPr>
              <a:t>as </a:t>
            </a:r>
            <a:r>
              <a:rPr sz="1100" spc="-10" dirty="0">
                <a:latin typeface="Calibri"/>
                <a:cs typeface="Calibri"/>
              </a:rPr>
              <a:t>water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resistant</a:t>
            </a:r>
            <a:endParaRPr sz="1100" dirty="0">
              <a:latin typeface="Calibri"/>
              <a:cs typeface="Calibri"/>
            </a:endParaRPr>
          </a:p>
          <a:p>
            <a:pPr marL="1384300" indent="-228600">
              <a:lnSpc>
                <a:spcPct val="100000"/>
              </a:lnSpc>
              <a:spcBef>
                <a:spcPts val="110"/>
              </a:spcBef>
              <a:buClr>
                <a:srgbClr val="303030"/>
              </a:buClr>
              <a:buSzPct val="95454"/>
              <a:buFont typeface="Courier New"/>
              <a:buChar char="o"/>
              <a:tabLst>
                <a:tab pos="1383665" algn="l"/>
                <a:tab pos="1384300" algn="l"/>
              </a:tabLst>
            </a:pPr>
            <a:r>
              <a:rPr sz="1100" spc="-10" dirty="0">
                <a:latin typeface="Calibri"/>
                <a:cs typeface="Calibri"/>
              </a:rPr>
              <a:t>Gaskets </a:t>
            </a:r>
            <a:r>
              <a:rPr sz="1100" spc="-5" dirty="0">
                <a:latin typeface="Calibri"/>
                <a:cs typeface="Calibri"/>
              </a:rPr>
              <a:t>can </a:t>
            </a:r>
            <a:r>
              <a:rPr sz="1100" spc="-10" dirty="0">
                <a:latin typeface="Calibri"/>
                <a:cs typeface="Calibri"/>
              </a:rPr>
              <a:t>shrink </a:t>
            </a:r>
            <a:r>
              <a:rPr sz="1100" spc="-5" dirty="0">
                <a:latin typeface="Calibri"/>
                <a:cs typeface="Calibri"/>
              </a:rPr>
              <a:t>which can </a:t>
            </a:r>
            <a:r>
              <a:rPr sz="1100" spc="-10" dirty="0">
                <a:latin typeface="Calibri"/>
                <a:cs typeface="Calibri"/>
              </a:rPr>
              <a:t>create openings for </a:t>
            </a:r>
            <a:r>
              <a:rPr sz="1100" spc="-5" dirty="0">
                <a:latin typeface="Calibri"/>
                <a:cs typeface="Calibri"/>
              </a:rPr>
              <a:t>water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penetration</a:t>
            </a:r>
            <a:endParaRPr sz="1100" dirty="0">
              <a:latin typeface="Calibri"/>
              <a:cs typeface="Calibri"/>
            </a:endParaRPr>
          </a:p>
          <a:p>
            <a:pPr marL="1384300" indent="-228600">
              <a:lnSpc>
                <a:spcPct val="100000"/>
              </a:lnSpc>
              <a:spcBef>
                <a:spcPts val="95"/>
              </a:spcBef>
              <a:buClr>
                <a:srgbClr val="303030"/>
              </a:buClr>
              <a:buSzPct val="95454"/>
              <a:buFont typeface="Courier New"/>
              <a:buChar char="o"/>
              <a:tabLst>
                <a:tab pos="1383665" algn="l"/>
                <a:tab pos="1384300" algn="l"/>
              </a:tabLst>
            </a:pPr>
            <a:r>
              <a:rPr sz="1100" spc="-10" dirty="0">
                <a:latin typeface="Calibri"/>
                <a:cs typeface="Calibri"/>
              </a:rPr>
              <a:t>Gaskets </a:t>
            </a:r>
            <a:r>
              <a:rPr sz="1100" spc="-5" dirty="0">
                <a:latin typeface="Calibri"/>
                <a:cs typeface="Calibri"/>
              </a:rPr>
              <a:t>can roll </a:t>
            </a:r>
            <a:r>
              <a:rPr sz="1100" spc="-10" dirty="0">
                <a:latin typeface="Calibri"/>
                <a:cs typeface="Calibri"/>
              </a:rPr>
              <a:t>into pocket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place uneven stress </a:t>
            </a:r>
            <a:r>
              <a:rPr sz="1100" spc="-5" dirty="0">
                <a:latin typeface="Calibri"/>
                <a:cs typeface="Calibri"/>
              </a:rPr>
              <a:t>on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glass.</a:t>
            </a:r>
            <a:endParaRPr sz="1100" dirty="0">
              <a:latin typeface="Calibri"/>
              <a:cs typeface="Calibri"/>
            </a:endParaRPr>
          </a:p>
          <a:p>
            <a:pPr marL="1384300" indent="-228600">
              <a:lnSpc>
                <a:spcPct val="100000"/>
              </a:lnSpc>
              <a:spcBef>
                <a:spcPts val="105"/>
              </a:spcBef>
              <a:buClr>
                <a:srgbClr val="303030"/>
              </a:buClr>
              <a:buSzPct val="95454"/>
              <a:buFont typeface="Courier New"/>
              <a:buChar char="o"/>
              <a:tabLst>
                <a:tab pos="1383665" algn="l"/>
                <a:tab pos="1384300" algn="l"/>
              </a:tabLst>
            </a:pPr>
            <a:r>
              <a:rPr sz="1100" spc="-5" dirty="0">
                <a:latin typeface="Calibri"/>
                <a:cs typeface="Calibri"/>
              </a:rPr>
              <a:t>Gaskets can </a:t>
            </a:r>
            <a:r>
              <a:rPr sz="1100" spc="-10" dirty="0">
                <a:latin typeface="Calibri"/>
                <a:cs typeface="Calibri"/>
              </a:rPr>
              <a:t>allow glass to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move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4"/>
              <a:tabLst>
                <a:tab pos="241300" algn="l"/>
              </a:tabLst>
            </a:pP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Wet Glazing (Structural</a:t>
            </a:r>
            <a:r>
              <a:rPr sz="1200" b="1" i="1" spc="-5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Glazing)</a:t>
            </a:r>
            <a:endParaRPr sz="12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09"/>
              </a:spcBef>
            </a:pPr>
            <a:r>
              <a:rPr sz="1200" b="1" spc="-10" dirty="0">
                <a:latin typeface="Calibri"/>
                <a:cs typeface="Calibri"/>
              </a:rPr>
              <a:t>General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Requirements:</a:t>
            </a:r>
            <a:endParaRPr sz="1200" dirty="0">
              <a:latin typeface="Calibri"/>
              <a:cs typeface="Calibri"/>
            </a:endParaRPr>
          </a:p>
          <a:p>
            <a:pPr marL="469265" marR="38100">
              <a:lnSpc>
                <a:spcPct val="109300"/>
              </a:lnSpc>
              <a:spcBef>
                <a:spcPts val="10"/>
              </a:spcBef>
            </a:pPr>
            <a:r>
              <a:rPr sz="1200" b="1" spc="-5" dirty="0">
                <a:latin typeface="Calibri"/>
                <a:cs typeface="Calibri"/>
              </a:rPr>
              <a:t>Possess </a:t>
            </a:r>
            <a:r>
              <a:rPr sz="1200" b="1" spc="-10" dirty="0">
                <a:latin typeface="Calibri"/>
                <a:cs typeface="Calibri"/>
              </a:rPr>
              <a:t>knowledge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ability </a:t>
            </a:r>
            <a:r>
              <a:rPr sz="1200" b="1" spc="-5" dirty="0">
                <a:latin typeface="Calibri"/>
                <a:cs typeface="Calibri"/>
              </a:rPr>
              <a:t>to </a:t>
            </a:r>
            <a:r>
              <a:rPr sz="1200" b="1" spc="-10" dirty="0">
                <a:latin typeface="Calibri"/>
                <a:cs typeface="Calibri"/>
              </a:rPr>
              <a:t>apply gunable “wet” sealant </a:t>
            </a:r>
            <a:r>
              <a:rPr sz="1200" b="1" spc="-5" dirty="0">
                <a:latin typeface="Calibri"/>
                <a:cs typeface="Calibri"/>
              </a:rPr>
              <a:t>for </a:t>
            </a:r>
            <a:r>
              <a:rPr sz="1200" b="1" spc="-10" dirty="0">
                <a:latin typeface="Calibri"/>
                <a:cs typeface="Calibri"/>
              </a:rPr>
              <a:t>structural  purposes, </a:t>
            </a:r>
            <a:r>
              <a:rPr sz="1200" b="1" spc="-5" dirty="0">
                <a:latin typeface="Calibri"/>
                <a:cs typeface="Calibri"/>
              </a:rPr>
              <a:t>in shop and </a:t>
            </a:r>
            <a:r>
              <a:rPr sz="1200" b="1" spc="-10" dirty="0">
                <a:latin typeface="Calibri"/>
                <a:cs typeface="Calibri"/>
              </a:rPr>
              <a:t>field environments, </a:t>
            </a:r>
            <a:r>
              <a:rPr sz="1200" b="1" spc="-5" dirty="0">
                <a:latin typeface="Calibri"/>
                <a:cs typeface="Calibri"/>
              </a:rPr>
              <a:t>using </a:t>
            </a:r>
            <a:r>
              <a:rPr sz="1200" b="1" spc="-10" dirty="0">
                <a:latin typeface="Calibri"/>
                <a:cs typeface="Calibri"/>
              </a:rPr>
              <a:t>appropriate means </a:t>
            </a:r>
            <a:r>
              <a:rPr sz="1200" b="1" spc="-5" dirty="0">
                <a:latin typeface="Calibri"/>
                <a:cs typeface="Calibri"/>
              </a:rPr>
              <a:t>and as per  </a:t>
            </a:r>
            <a:r>
              <a:rPr sz="1200" b="1" spc="-10" dirty="0">
                <a:latin typeface="Calibri"/>
                <a:cs typeface="Calibri"/>
              </a:rPr>
              <a:t>silicone </a:t>
            </a:r>
            <a:r>
              <a:rPr sz="1200" b="1" spc="-5" dirty="0">
                <a:latin typeface="Calibri"/>
                <a:cs typeface="Calibri"/>
              </a:rPr>
              <a:t>and system’s </a:t>
            </a:r>
            <a:r>
              <a:rPr sz="1200" b="1" spc="-10" dirty="0">
                <a:latin typeface="Calibri"/>
                <a:cs typeface="Calibri"/>
              </a:rPr>
              <a:t>installation instructions, using proper application and tooling 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sealant.</a:t>
            </a:r>
            <a:endParaRPr sz="1200" dirty="0">
              <a:latin typeface="Calibri"/>
              <a:cs typeface="Calibri"/>
            </a:endParaRPr>
          </a:p>
          <a:p>
            <a:pPr marL="926465" lvl="1" indent="-228600">
              <a:lnSpc>
                <a:spcPct val="100000"/>
              </a:lnSpc>
              <a:spcBef>
                <a:spcPts val="204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100" spc="-10" dirty="0">
                <a:latin typeface="Calibri"/>
                <a:cs typeface="Calibri"/>
              </a:rPr>
              <a:t>Follow sealant manufacturer installation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instructions</a:t>
            </a:r>
            <a:endParaRPr sz="1100" dirty="0">
              <a:latin typeface="Calibri"/>
              <a:cs typeface="Calibri"/>
            </a:endParaRPr>
          </a:p>
          <a:p>
            <a:pPr marL="926465" lvl="1" indent="-228600">
              <a:lnSpc>
                <a:spcPct val="100000"/>
              </a:lnSpc>
              <a:spcBef>
                <a:spcPts val="175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100" spc="-10" dirty="0">
                <a:latin typeface="Calibri"/>
                <a:cs typeface="Calibri"/>
              </a:rPr>
              <a:t>Proper application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5" dirty="0">
                <a:latin typeface="Calibri"/>
                <a:cs typeface="Calibri"/>
              </a:rPr>
              <a:t>tooling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structural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sealants</a:t>
            </a:r>
            <a:endParaRPr sz="1100" dirty="0">
              <a:latin typeface="Calibri"/>
              <a:cs typeface="Calibri"/>
            </a:endParaRPr>
          </a:p>
          <a:p>
            <a:pPr marL="927100" lvl="1" indent="-229235">
              <a:lnSpc>
                <a:spcPct val="100000"/>
              </a:lnSpc>
              <a:spcBef>
                <a:spcPts val="155"/>
              </a:spcBef>
              <a:buFont typeface="Symbol"/>
              <a:buChar char=""/>
              <a:tabLst>
                <a:tab pos="927100" algn="l"/>
                <a:tab pos="927735" algn="l"/>
              </a:tabLst>
            </a:pPr>
            <a:r>
              <a:rPr sz="1100" spc="-5" dirty="0">
                <a:latin typeface="Calibri"/>
                <a:cs typeface="Calibri"/>
              </a:rPr>
              <a:t>Read and </a:t>
            </a:r>
            <a:r>
              <a:rPr sz="1100" spc="-10" dirty="0">
                <a:latin typeface="Calibri"/>
                <a:cs typeface="Calibri"/>
              </a:rPr>
              <a:t>interpret specifications, drawings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systems’ installation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instructions</a:t>
            </a:r>
            <a:endParaRPr sz="11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050" dirty="0">
              <a:latin typeface="Calibri"/>
              <a:cs typeface="Calibri"/>
            </a:endParaRPr>
          </a:p>
          <a:p>
            <a:pPr marL="984250" marR="169545">
              <a:lnSpc>
                <a:spcPct val="110000"/>
              </a:lnSpc>
            </a:pPr>
            <a:r>
              <a:rPr sz="1100" b="1" spc="-10" dirty="0">
                <a:latin typeface="Calibri"/>
                <a:cs typeface="Calibri"/>
              </a:rPr>
              <a:t>Structural Glazing </a:t>
            </a:r>
            <a:r>
              <a:rPr sz="1100" spc="-10" dirty="0">
                <a:latin typeface="Calibri"/>
                <a:cs typeface="Calibri"/>
              </a:rPr>
              <a:t>is </a:t>
            </a:r>
            <a:r>
              <a:rPr sz="1100" spc="-5" dirty="0">
                <a:latin typeface="Calibri"/>
                <a:cs typeface="Calibri"/>
              </a:rPr>
              <a:t>a </a:t>
            </a:r>
            <a:r>
              <a:rPr sz="1100" spc="-10" dirty="0">
                <a:latin typeface="Calibri"/>
                <a:cs typeface="Calibri"/>
              </a:rPr>
              <a:t>method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bonding glass to </a:t>
            </a:r>
            <a:r>
              <a:rPr sz="1100" spc="-5" dirty="0">
                <a:latin typeface="Calibri"/>
                <a:cs typeface="Calibri"/>
              </a:rPr>
              <a:t>a </a:t>
            </a:r>
            <a:r>
              <a:rPr sz="1100" spc="-10" dirty="0">
                <a:latin typeface="Calibri"/>
                <a:cs typeface="Calibri"/>
              </a:rPr>
              <a:t>building’s structural framing  members utilizing high strength silicone.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 dirty="0">
              <a:latin typeface="Calibri"/>
              <a:cs typeface="Calibri"/>
            </a:endParaRPr>
          </a:p>
          <a:p>
            <a:pPr marL="984250">
              <a:lnSpc>
                <a:spcPct val="100000"/>
              </a:lnSpc>
            </a:pPr>
            <a:r>
              <a:rPr sz="1100" b="1" spc="-10" dirty="0">
                <a:latin typeface="Calibri"/>
                <a:cs typeface="Calibri"/>
              </a:rPr>
              <a:t>Advantages:</a:t>
            </a:r>
            <a:endParaRPr sz="1100" dirty="0">
              <a:latin typeface="Calibri"/>
              <a:cs typeface="Calibri"/>
            </a:endParaRPr>
          </a:p>
          <a:p>
            <a:pPr marL="1441450" marR="966469" lvl="2" indent="-228600">
              <a:lnSpc>
                <a:spcPct val="105900"/>
              </a:lnSpc>
              <a:spcBef>
                <a:spcPts val="25"/>
              </a:spcBef>
              <a:buFont typeface="Courier New"/>
              <a:buChar char="o"/>
              <a:tabLst>
                <a:tab pos="1441450" algn="l"/>
                <a:tab pos="1442085" algn="l"/>
              </a:tabLst>
            </a:pPr>
            <a:r>
              <a:rPr sz="1100" spc="-5" dirty="0">
                <a:latin typeface="Calibri"/>
                <a:cs typeface="Calibri"/>
              </a:rPr>
              <a:t>Increases the thermal efficiency of buildings, because the  exterior exposure of metal framing is either reduced or  eliminated</a:t>
            </a:r>
            <a:endParaRPr sz="1100" dirty="0">
              <a:latin typeface="Calibri"/>
              <a:cs typeface="Calibri"/>
            </a:endParaRPr>
          </a:p>
          <a:p>
            <a:pPr marL="1441450" lvl="2" indent="-229235">
              <a:lnSpc>
                <a:spcPct val="100000"/>
              </a:lnSpc>
              <a:spcBef>
                <a:spcPts val="155"/>
              </a:spcBef>
              <a:buFont typeface="Courier New"/>
              <a:buChar char="o"/>
              <a:tabLst>
                <a:tab pos="1441450" algn="l"/>
                <a:tab pos="1442085" algn="l"/>
              </a:tabLst>
            </a:pPr>
            <a:r>
              <a:rPr sz="1100" spc="-5" dirty="0">
                <a:latin typeface="Calibri"/>
                <a:cs typeface="Calibri"/>
              </a:rPr>
              <a:t>Reduces or eliminates water and air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infiltration</a:t>
            </a:r>
            <a:endParaRPr sz="1100" dirty="0">
              <a:latin typeface="Calibri"/>
              <a:cs typeface="Calibri"/>
            </a:endParaRPr>
          </a:p>
          <a:p>
            <a:pPr marL="1441450" lvl="2" indent="-229235">
              <a:lnSpc>
                <a:spcPct val="100000"/>
              </a:lnSpc>
              <a:spcBef>
                <a:spcPts val="155"/>
              </a:spcBef>
              <a:buFont typeface="Courier New"/>
              <a:buChar char="o"/>
              <a:tabLst>
                <a:tab pos="1441450" algn="l"/>
                <a:tab pos="1442085" algn="l"/>
              </a:tabLst>
            </a:pPr>
            <a:r>
              <a:rPr sz="1100" spc="-5" dirty="0">
                <a:latin typeface="Calibri"/>
                <a:cs typeface="Calibri"/>
              </a:rPr>
              <a:t>Reduces the potential for thermal breakage of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glass</a:t>
            </a:r>
          </a:p>
          <a:p>
            <a:pPr marL="1441450" lvl="2" indent="-229235">
              <a:lnSpc>
                <a:spcPct val="100000"/>
              </a:lnSpc>
              <a:spcBef>
                <a:spcPts val="150"/>
              </a:spcBef>
              <a:buFont typeface="Courier New"/>
              <a:buChar char="o"/>
              <a:tabLst>
                <a:tab pos="1441450" algn="l"/>
                <a:tab pos="1442085" algn="l"/>
              </a:tabLst>
            </a:pPr>
            <a:r>
              <a:rPr sz="1100" spc="-10" dirty="0">
                <a:latin typeface="Calibri"/>
                <a:cs typeface="Calibri"/>
              </a:rPr>
              <a:t>Help to reduce glass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movements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7881029"/>
            <a:ext cx="3886200" cy="10800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lang="en-US" sz="1200" b="1" spc="-10" dirty="0">
                <a:cs typeface="Calibri"/>
              </a:rPr>
              <a:t>Disadvantages (in </a:t>
            </a:r>
            <a:r>
              <a:rPr lang="en-US" sz="1200" b="1" spc="-10" dirty="0" err="1">
                <a:cs typeface="Calibri"/>
              </a:rPr>
              <a:t>curtainwall</a:t>
            </a:r>
            <a:r>
              <a:rPr lang="en-US" sz="1200" b="1" spc="-10" dirty="0">
                <a:cs typeface="Calibri"/>
              </a:rPr>
              <a:t> fabrication and</a:t>
            </a:r>
            <a:r>
              <a:rPr lang="en-US" sz="1200" b="1" spc="-15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installation):</a:t>
            </a:r>
            <a:endParaRPr lang="en-US" sz="1200" dirty="0">
              <a:cs typeface="Calibri"/>
            </a:endParaRPr>
          </a:p>
          <a:p>
            <a:pPr marL="528955" marR="319405" indent="-229235">
              <a:lnSpc>
                <a:spcPct val="106800"/>
              </a:lnSpc>
              <a:spcBef>
                <a:spcPts val="50"/>
              </a:spcBef>
              <a:buFont typeface="Courier New"/>
              <a:buChar char="o"/>
              <a:tabLst>
                <a:tab pos="528955" algn="l"/>
                <a:tab pos="529590" algn="l"/>
              </a:tabLst>
            </a:pPr>
            <a:r>
              <a:rPr lang="en-US" sz="1200" spc="-10" dirty="0">
                <a:cs typeface="Calibri"/>
              </a:rPr>
              <a:t>Requires exterior access </a:t>
            </a:r>
            <a:r>
              <a:rPr lang="en-US" sz="1200" spc="-5" dirty="0">
                <a:cs typeface="Calibri"/>
              </a:rPr>
              <a:t>for </a:t>
            </a:r>
            <a:r>
              <a:rPr lang="en-US" sz="1200" spc="-10" dirty="0">
                <a:cs typeface="Calibri"/>
              </a:rPr>
              <a:t>installation, maintenance and glass  removal</a:t>
            </a:r>
            <a:endParaRPr lang="en-US" sz="1200" dirty="0">
              <a:cs typeface="Calibri"/>
            </a:endParaRPr>
          </a:p>
          <a:p>
            <a:pPr marL="528955" indent="-229235">
              <a:lnSpc>
                <a:spcPct val="100000"/>
              </a:lnSpc>
              <a:spcBef>
                <a:spcPts val="114"/>
              </a:spcBef>
              <a:buFont typeface="Courier New"/>
              <a:buChar char="o"/>
              <a:tabLst>
                <a:tab pos="528955" algn="l"/>
                <a:tab pos="529590" algn="l"/>
              </a:tabLst>
            </a:pPr>
            <a:r>
              <a:rPr lang="en-US" sz="1200" spc="-10" dirty="0">
                <a:cs typeface="Calibri"/>
              </a:rPr>
              <a:t>High</a:t>
            </a:r>
            <a:r>
              <a:rPr lang="en-US" sz="1200" spc="-25" dirty="0">
                <a:cs typeface="Calibri"/>
              </a:rPr>
              <a:t> </a:t>
            </a:r>
            <a:r>
              <a:rPr lang="en-US" sz="1200" spc="-10" dirty="0">
                <a:cs typeface="Calibri"/>
              </a:rPr>
              <a:t>workmanship</a:t>
            </a:r>
            <a:endParaRPr lang="en-US" sz="1200" dirty="0">
              <a:cs typeface="Calibri"/>
            </a:endParaRPr>
          </a:p>
          <a:p>
            <a:pPr marL="528955" indent="-229235">
              <a:lnSpc>
                <a:spcPct val="100000"/>
              </a:lnSpc>
              <a:spcBef>
                <a:spcPts val="85"/>
              </a:spcBef>
              <a:buFont typeface="Courier New"/>
              <a:buChar char="o"/>
              <a:tabLst>
                <a:tab pos="528955" algn="l"/>
                <a:tab pos="529590" algn="l"/>
              </a:tabLst>
            </a:pPr>
            <a:r>
              <a:rPr lang="en-US" sz="1200" spc="-5" dirty="0">
                <a:cs typeface="Calibri"/>
              </a:rPr>
              <a:t>Cost more than dry</a:t>
            </a:r>
            <a:r>
              <a:rPr lang="en-US" sz="1200" spc="-60" dirty="0">
                <a:cs typeface="Calibri"/>
              </a:rPr>
              <a:t> </a:t>
            </a:r>
            <a:r>
              <a:rPr lang="en-US" sz="1200" spc="-10" dirty="0">
                <a:cs typeface="Calibri"/>
              </a:rPr>
              <a:t>glazing</a:t>
            </a:r>
            <a:endParaRPr lang="en-US" sz="120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573456"/>
            <a:ext cx="5932170" cy="41333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Calibri"/>
                <a:cs typeface="Calibri"/>
              </a:rPr>
              <a:t>G. Quality Controls / Failure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Prevention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 dirty="0">
              <a:latin typeface="Calibri"/>
              <a:cs typeface="Calibri"/>
            </a:endParaRPr>
          </a:p>
          <a:p>
            <a:pPr marL="527050" indent="-228600">
              <a:lnSpc>
                <a:spcPct val="100000"/>
              </a:lnSpc>
              <a:buAutoNum type="arabicPeriod"/>
              <a:tabLst>
                <a:tab pos="527050" algn="l"/>
              </a:tabLst>
            </a:pPr>
            <a:r>
              <a:rPr sz="1200" b="1" i="1" spc="-5" dirty="0">
                <a:solidFill>
                  <a:srgbClr val="2E5395"/>
                </a:solidFill>
                <a:latin typeface="Calibri"/>
                <a:cs typeface="Calibri"/>
              </a:rPr>
              <a:t>Water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Management/Drainage</a:t>
            </a:r>
            <a:r>
              <a:rPr sz="1200" b="1" i="1" spc="-10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Systems</a:t>
            </a:r>
            <a:endParaRPr sz="1200" dirty="0">
              <a:latin typeface="Calibri"/>
              <a:cs typeface="Calibri"/>
            </a:endParaRPr>
          </a:p>
          <a:p>
            <a:pPr marL="755015">
              <a:lnSpc>
                <a:spcPct val="100000"/>
              </a:lnSpc>
              <a:spcBef>
                <a:spcPts val="309"/>
              </a:spcBef>
            </a:pPr>
            <a:r>
              <a:rPr sz="1200" b="1" spc="-10" dirty="0">
                <a:latin typeface="Calibri"/>
                <a:cs typeface="Calibri"/>
              </a:rPr>
              <a:t>General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Requirements:</a:t>
            </a:r>
            <a:endParaRPr sz="1200" dirty="0">
              <a:latin typeface="Calibri"/>
              <a:cs typeface="Calibri"/>
            </a:endParaRPr>
          </a:p>
          <a:p>
            <a:pPr marL="755015" marR="135890">
              <a:lnSpc>
                <a:spcPct val="109400"/>
              </a:lnSpc>
              <a:spcBef>
                <a:spcPts val="5"/>
              </a:spcBef>
            </a:pPr>
            <a:r>
              <a:rPr sz="1200" b="1" spc="-5" dirty="0">
                <a:latin typeface="Calibri"/>
                <a:cs typeface="Calibri"/>
              </a:rPr>
              <a:t>Possess </a:t>
            </a:r>
            <a:r>
              <a:rPr sz="1200" b="1" dirty="0">
                <a:latin typeface="Calibri"/>
                <a:cs typeface="Calibri"/>
              </a:rPr>
              <a:t>a </a:t>
            </a:r>
            <a:r>
              <a:rPr sz="1200" b="1" spc="-10" dirty="0">
                <a:latin typeface="Calibri"/>
                <a:cs typeface="Calibri"/>
              </a:rPr>
              <a:t>fundamental working knowledge </a:t>
            </a:r>
            <a:r>
              <a:rPr sz="1200" b="1" spc="-5" dirty="0">
                <a:latin typeface="Calibri"/>
                <a:cs typeface="Calibri"/>
              </a:rPr>
              <a:t>of the </a:t>
            </a:r>
            <a:r>
              <a:rPr sz="1200" b="1" spc="-10" dirty="0">
                <a:latin typeface="Calibri"/>
                <a:cs typeface="Calibri"/>
              </a:rPr>
              <a:t>principles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10" dirty="0">
                <a:latin typeface="Calibri"/>
                <a:cs typeface="Calibri"/>
              </a:rPr>
              <a:t>water infiltration,  accumulation,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drainage </a:t>
            </a:r>
            <a:r>
              <a:rPr sz="1200" b="1" spc="-5" dirty="0">
                <a:latin typeface="Calibri"/>
                <a:cs typeface="Calibri"/>
              </a:rPr>
              <a:t>for </a:t>
            </a:r>
            <a:r>
              <a:rPr sz="1200" b="1" spc="-10" dirty="0">
                <a:latin typeface="Calibri"/>
                <a:cs typeface="Calibri"/>
              </a:rPr>
              <a:t>various </a:t>
            </a:r>
            <a:r>
              <a:rPr sz="1200" b="1" spc="-5" dirty="0">
                <a:latin typeface="Calibri"/>
                <a:cs typeface="Calibri"/>
              </a:rPr>
              <a:t>types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10" dirty="0">
                <a:latin typeface="Calibri"/>
                <a:cs typeface="Calibri"/>
              </a:rPr>
              <a:t>glazing </a:t>
            </a:r>
            <a:r>
              <a:rPr sz="1200" b="1" spc="-5" dirty="0">
                <a:latin typeface="Calibri"/>
                <a:cs typeface="Calibri"/>
              </a:rPr>
              <a:t>systems, and how  </a:t>
            </a:r>
            <a:r>
              <a:rPr sz="1200" b="1" spc="-10" dirty="0">
                <a:latin typeface="Calibri"/>
                <a:cs typeface="Calibri"/>
              </a:rPr>
              <a:t>attention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inattention </a:t>
            </a:r>
            <a:r>
              <a:rPr sz="1200" b="1" spc="-5" dirty="0">
                <a:latin typeface="Calibri"/>
                <a:cs typeface="Calibri"/>
              </a:rPr>
              <a:t>to </a:t>
            </a:r>
            <a:r>
              <a:rPr sz="1200" b="1" spc="-10" dirty="0">
                <a:latin typeface="Calibri"/>
                <a:cs typeface="Calibri"/>
              </a:rPr>
              <a:t>proper routine glazing </a:t>
            </a:r>
            <a:r>
              <a:rPr sz="1200" b="1" spc="-5" dirty="0">
                <a:latin typeface="Calibri"/>
                <a:cs typeface="Calibri"/>
              </a:rPr>
              <a:t>processes may </a:t>
            </a:r>
            <a:r>
              <a:rPr sz="1200" b="1" spc="-10" dirty="0">
                <a:latin typeface="Calibri"/>
                <a:cs typeface="Calibri"/>
              </a:rPr>
              <a:t>affect </a:t>
            </a:r>
            <a:r>
              <a:rPr sz="1200" b="1" spc="-5" dirty="0">
                <a:latin typeface="Calibri"/>
                <a:cs typeface="Calibri"/>
              </a:rPr>
              <a:t>them.  </a:t>
            </a:r>
            <a:r>
              <a:rPr sz="1200" b="1" spc="-10" dirty="0">
                <a:latin typeface="Calibri"/>
                <a:cs typeface="Calibri"/>
              </a:rPr>
              <a:t>Understand </a:t>
            </a:r>
            <a:r>
              <a:rPr sz="1200" b="1" spc="-5" dirty="0">
                <a:latin typeface="Calibri"/>
                <a:cs typeface="Calibri"/>
              </a:rPr>
              <a:t>how </a:t>
            </a:r>
            <a:r>
              <a:rPr sz="1200" b="1" spc="-10" dirty="0">
                <a:latin typeface="Calibri"/>
                <a:cs typeface="Calibri"/>
              </a:rPr>
              <a:t>various </a:t>
            </a:r>
            <a:r>
              <a:rPr sz="1200" b="1" spc="-5" dirty="0">
                <a:latin typeface="Calibri"/>
                <a:cs typeface="Calibri"/>
              </a:rPr>
              <a:t>systems manage </a:t>
            </a:r>
            <a:r>
              <a:rPr sz="1200" b="1" spc="-10" dirty="0">
                <a:latin typeface="Calibri"/>
                <a:cs typeface="Calibri"/>
              </a:rPr>
              <a:t>water</a:t>
            </a:r>
            <a:r>
              <a:rPr sz="1200" b="1" spc="-18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infiltration.</a:t>
            </a:r>
            <a:endParaRPr sz="1200" dirty="0">
              <a:latin typeface="Calibri"/>
              <a:cs typeface="Calibri"/>
            </a:endParaRPr>
          </a:p>
          <a:p>
            <a:pPr marL="1212215" marR="207645" lvl="1" indent="-228600">
              <a:lnSpc>
                <a:spcPct val="109100"/>
              </a:lnSpc>
              <a:spcBef>
                <a:spcPts val="85"/>
              </a:spcBef>
              <a:buFont typeface="Symbol"/>
              <a:buChar char=""/>
              <a:tabLst>
                <a:tab pos="1212215" algn="l"/>
                <a:tab pos="1212850" algn="l"/>
              </a:tabLst>
            </a:pPr>
            <a:r>
              <a:rPr sz="1100" spc="-10" dirty="0">
                <a:latin typeface="Calibri"/>
                <a:cs typeface="Calibri"/>
              </a:rPr>
              <a:t>Correctly </a:t>
            </a:r>
            <a:r>
              <a:rPr sz="1100" spc="-5" dirty="0">
                <a:latin typeface="Calibri"/>
                <a:cs typeface="Calibri"/>
              </a:rPr>
              <a:t>install </a:t>
            </a:r>
            <a:r>
              <a:rPr sz="1100" spc="-10" dirty="0">
                <a:latin typeface="Calibri"/>
                <a:cs typeface="Calibri"/>
              </a:rPr>
              <a:t>water management components (e.g. deflector, </a:t>
            </a:r>
            <a:r>
              <a:rPr sz="1100" spc="-5" dirty="0">
                <a:latin typeface="Calibri"/>
                <a:cs typeface="Calibri"/>
              </a:rPr>
              <a:t>end </a:t>
            </a:r>
            <a:r>
              <a:rPr sz="1100" spc="-10" dirty="0">
                <a:latin typeface="Calibri"/>
                <a:cs typeface="Calibri"/>
              </a:rPr>
              <a:t>dams, </a:t>
            </a:r>
            <a:r>
              <a:rPr sz="1100" spc="-5" dirty="0">
                <a:latin typeface="Calibri"/>
                <a:cs typeface="Calibri"/>
              </a:rPr>
              <a:t>joint  </a:t>
            </a:r>
            <a:r>
              <a:rPr sz="1100" spc="-10" dirty="0">
                <a:latin typeface="Calibri"/>
                <a:cs typeface="Calibri"/>
              </a:rPr>
              <a:t>plugs, setting blocks)</a:t>
            </a:r>
            <a:endParaRPr sz="1100" dirty="0">
              <a:latin typeface="Calibri"/>
              <a:cs typeface="Calibri"/>
            </a:endParaRPr>
          </a:p>
          <a:p>
            <a:pPr marL="1212850" marR="352425" lvl="1" indent="-229235">
              <a:lnSpc>
                <a:spcPct val="109600"/>
              </a:lnSpc>
              <a:spcBef>
                <a:spcPts val="65"/>
              </a:spcBef>
              <a:buFont typeface="Symbol"/>
              <a:buChar char=""/>
              <a:tabLst>
                <a:tab pos="1212215" algn="l"/>
                <a:tab pos="1212850" algn="l"/>
              </a:tabLst>
            </a:pPr>
            <a:r>
              <a:rPr sz="1100" spc="-10" dirty="0">
                <a:latin typeface="Calibri"/>
                <a:cs typeface="Calibri"/>
              </a:rPr>
              <a:t>Proper application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5" dirty="0">
                <a:latin typeface="Calibri"/>
                <a:cs typeface="Calibri"/>
              </a:rPr>
              <a:t>tooling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internal sealants </a:t>
            </a:r>
            <a:r>
              <a:rPr sz="1100" dirty="0">
                <a:latin typeface="Calibri"/>
                <a:cs typeface="Calibri"/>
              </a:rPr>
              <a:t>at </a:t>
            </a:r>
            <a:r>
              <a:rPr sz="1100" spc="-10" dirty="0">
                <a:latin typeface="Calibri"/>
                <a:cs typeface="Calibri"/>
              </a:rPr>
              <a:t>designated locations </a:t>
            </a:r>
            <a:r>
              <a:rPr sz="1100" spc="-15" dirty="0">
                <a:latin typeface="Calibri"/>
                <a:cs typeface="Calibri"/>
              </a:rPr>
              <a:t>per  </a:t>
            </a:r>
            <a:r>
              <a:rPr sz="1100" spc="-10" dirty="0">
                <a:latin typeface="Calibri"/>
                <a:cs typeface="Calibri"/>
              </a:rPr>
              <a:t>instructions</a:t>
            </a:r>
            <a:endParaRPr sz="1100" dirty="0">
              <a:latin typeface="Calibri"/>
              <a:cs typeface="Calibri"/>
            </a:endParaRPr>
          </a:p>
          <a:p>
            <a:pPr marL="1212850" lvl="1" indent="-229235">
              <a:lnSpc>
                <a:spcPct val="100000"/>
              </a:lnSpc>
              <a:spcBef>
                <a:spcPts val="180"/>
              </a:spcBef>
              <a:buFont typeface="Symbol"/>
              <a:buChar char=""/>
              <a:tabLst>
                <a:tab pos="1212850" algn="l"/>
                <a:tab pos="1213485" algn="l"/>
              </a:tabLst>
            </a:pPr>
            <a:r>
              <a:rPr sz="1100" spc="-10" dirty="0">
                <a:latin typeface="Calibri"/>
                <a:cs typeface="Calibri"/>
              </a:rPr>
              <a:t>Proper location, placement, size,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shape </a:t>
            </a:r>
            <a:r>
              <a:rPr sz="1100" spc="-5" dirty="0">
                <a:latin typeface="Calibri"/>
                <a:cs typeface="Calibri"/>
              </a:rPr>
              <a:t>of weep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holes</a:t>
            </a:r>
            <a:endParaRPr sz="1100" dirty="0">
              <a:latin typeface="Calibri"/>
              <a:cs typeface="Calibri"/>
            </a:endParaRPr>
          </a:p>
          <a:p>
            <a:pPr marL="1212850" marR="5080" indent="-2540">
              <a:lnSpc>
                <a:spcPct val="110000"/>
              </a:lnSpc>
              <a:spcBef>
                <a:spcPts val="1235"/>
              </a:spcBef>
            </a:pPr>
            <a:r>
              <a:rPr sz="1100" spc="-10" dirty="0">
                <a:latin typeface="Calibri"/>
                <a:cs typeface="Calibri"/>
              </a:rPr>
              <a:t>Glazing sealants cannot exclude </a:t>
            </a:r>
            <a:r>
              <a:rPr sz="1100" spc="-5" dirty="0">
                <a:latin typeface="Calibri"/>
                <a:cs typeface="Calibri"/>
              </a:rPr>
              <a:t>all </a:t>
            </a:r>
            <a:r>
              <a:rPr sz="1100" spc="-10" dirty="0">
                <a:latin typeface="Calibri"/>
                <a:cs typeface="Calibri"/>
              </a:rPr>
              <a:t>water, so providing internal drainage </a:t>
            </a:r>
            <a:r>
              <a:rPr sz="1100" spc="-5" dirty="0">
                <a:latin typeface="Calibri"/>
                <a:cs typeface="Calibri"/>
              </a:rPr>
              <a:t>is </a:t>
            </a:r>
            <a:r>
              <a:rPr sz="1100" spc="-10" dirty="0">
                <a:latin typeface="Calibri"/>
                <a:cs typeface="Calibri"/>
              </a:rPr>
              <a:t>critical.  The water resistance/weatherproofing </a:t>
            </a:r>
            <a:r>
              <a:rPr sz="1100" spc="-15" dirty="0">
                <a:latin typeface="Calibri"/>
                <a:cs typeface="Calibri"/>
              </a:rPr>
              <a:t>performance </a:t>
            </a:r>
            <a:r>
              <a:rPr sz="1100" spc="-5" dirty="0">
                <a:latin typeface="Calibri"/>
                <a:cs typeface="Calibri"/>
              </a:rPr>
              <a:t>of a </a:t>
            </a:r>
            <a:r>
              <a:rPr sz="1100" spc="-10" dirty="0">
                <a:latin typeface="Calibri"/>
                <a:cs typeface="Calibri"/>
              </a:rPr>
              <a:t>glazing system depends </a:t>
            </a:r>
            <a:r>
              <a:rPr sz="1100" spc="-5" dirty="0">
                <a:latin typeface="Calibri"/>
                <a:cs typeface="Calibri"/>
              </a:rPr>
              <a:t>on  the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following:</a:t>
            </a:r>
            <a:endParaRPr sz="1100" dirty="0">
              <a:latin typeface="Calibri"/>
              <a:cs typeface="Calibri"/>
            </a:endParaRPr>
          </a:p>
          <a:p>
            <a:pPr marL="1670685" lvl="2" indent="-229870">
              <a:lnSpc>
                <a:spcPct val="100000"/>
              </a:lnSpc>
              <a:spcBef>
                <a:spcPts val="175"/>
              </a:spcBef>
              <a:buFont typeface="Courier New"/>
              <a:buChar char="o"/>
              <a:tabLst>
                <a:tab pos="1670685" algn="l"/>
                <a:tab pos="1671320" algn="l"/>
              </a:tabLst>
            </a:pPr>
            <a:r>
              <a:rPr sz="1100" spc="-10" dirty="0">
                <a:latin typeface="Calibri"/>
                <a:cs typeface="Calibri"/>
              </a:rPr>
              <a:t>Details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the framing </a:t>
            </a:r>
            <a:r>
              <a:rPr sz="1100" spc="-15" dirty="0">
                <a:latin typeface="Calibri"/>
                <a:cs typeface="Calibri"/>
              </a:rPr>
              <a:t>system </a:t>
            </a:r>
            <a:r>
              <a:rPr sz="1100" spc="-10" dirty="0">
                <a:latin typeface="Calibri"/>
                <a:cs typeface="Calibri"/>
              </a:rPr>
              <a:t>that promote drainage</a:t>
            </a:r>
            <a:endParaRPr sz="1100" dirty="0">
              <a:latin typeface="Calibri"/>
              <a:cs typeface="Calibri"/>
            </a:endParaRPr>
          </a:p>
          <a:p>
            <a:pPr marL="1670685" lvl="2" indent="-229870">
              <a:lnSpc>
                <a:spcPct val="100000"/>
              </a:lnSpc>
              <a:spcBef>
                <a:spcPts val="75"/>
              </a:spcBef>
              <a:buFont typeface="Courier New"/>
              <a:buChar char="o"/>
              <a:tabLst>
                <a:tab pos="1670685" algn="l"/>
                <a:tab pos="1671320" algn="l"/>
              </a:tabLst>
            </a:pPr>
            <a:r>
              <a:rPr sz="1100" spc="-10" dirty="0">
                <a:latin typeface="Calibri"/>
                <a:cs typeface="Calibri"/>
              </a:rPr>
              <a:t>internal framing </a:t>
            </a:r>
            <a:r>
              <a:rPr sz="1100" spc="-5" dirty="0">
                <a:latin typeface="Calibri"/>
                <a:cs typeface="Calibri"/>
              </a:rPr>
              <a:t>seals</a:t>
            </a:r>
            <a:endParaRPr sz="1100" dirty="0">
              <a:latin typeface="Calibri"/>
              <a:cs typeface="Calibri"/>
            </a:endParaRPr>
          </a:p>
          <a:p>
            <a:pPr marL="1671320" lvl="2" indent="-230504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671320" algn="l"/>
                <a:tab pos="1671955" algn="l"/>
              </a:tabLst>
            </a:pPr>
            <a:r>
              <a:rPr sz="1100" spc="-10" dirty="0">
                <a:latin typeface="Calibri"/>
                <a:cs typeface="Calibri"/>
              </a:rPr>
              <a:t>external (i.e. glass-to-frame)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seals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573456"/>
            <a:ext cx="6106795" cy="236854"/>
          </a:xfrm>
          <a:custGeom>
            <a:avLst/>
            <a:gdLst/>
            <a:ahLst/>
            <a:cxnLst/>
            <a:rect l="l" t="t" r="r" b="b"/>
            <a:pathLst>
              <a:path w="6106795" h="236854">
                <a:moveTo>
                  <a:pt x="0" y="39471"/>
                </a:moveTo>
                <a:lnTo>
                  <a:pt x="3102" y="24104"/>
                </a:lnTo>
                <a:lnTo>
                  <a:pt x="11563" y="11558"/>
                </a:lnTo>
                <a:lnTo>
                  <a:pt x="24110" y="3100"/>
                </a:lnTo>
                <a:lnTo>
                  <a:pt x="39471" y="0"/>
                </a:lnTo>
                <a:lnTo>
                  <a:pt x="6067323" y="0"/>
                </a:lnTo>
                <a:lnTo>
                  <a:pt x="6082684" y="3100"/>
                </a:lnTo>
                <a:lnTo>
                  <a:pt x="6095231" y="11558"/>
                </a:lnTo>
                <a:lnTo>
                  <a:pt x="6103692" y="24104"/>
                </a:lnTo>
                <a:lnTo>
                  <a:pt x="6106795" y="39471"/>
                </a:lnTo>
                <a:lnTo>
                  <a:pt x="6106795" y="197370"/>
                </a:lnTo>
                <a:lnTo>
                  <a:pt x="6103692" y="212739"/>
                </a:lnTo>
                <a:lnTo>
                  <a:pt x="6095231" y="225290"/>
                </a:lnTo>
                <a:lnTo>
                  <a:pt x="6082684" y="233752"/>
                </a:lnTo>
                <a:lnTo>
                  <a:pt x="6067323" y="236854"/>
                </a:lnTo>
                <a:lnTo>
                  <a:pt x="39471" y="236854"/>
                </a:lnTo>
                <a:lnTo>
                  <a:pt x="24110" y="233752"/>
                </a:lnTo>
                <a:lnTo>
                  <a:pt x="11563" y="225290"/>
                </a:lnTo>
                <a:lnTo>
                  <a:pt x="3102" y="212739"/>
                </a:lnTo>
                <a:lnTo>
                  <a:pt x="0" y="197370"/>
                </a:lnTo>
                <a:lnTo>
                  <a:pt x="0" y="39471"/>
                </a:lnTo>
                <a:close/>
              </a:path>
            </a:pathLst>
          </a:custGeom>
          <a:ln w="952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4914900" cy="327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5"/>
              </a:spcBef>
              <a:buAutoNum type="arabicPeriod" startAt="2"/>
              <a:tabLst>
                <a:tab pos="241300" algn="l"/>
              </a:tabLst>
            </a:pPr>
            <a:r>
              <a:rPr lang="en-US" sz="1200" b="1" i="1" spc="-10" dirty="0">
                <a:solidFill>
                  <a:srgbClr val="2E5395"/>
                </a:solidFill>
                <a:cs typeface="Calibri"/>
              </a:rPr>
              <a:t>Material</a:t>
            </a:r>
            <a:r>
              <a:rPr lang="en-US" sz="1200" b="1" i="1" spc="-120" dirty="0">
                <a:solidFill>
                  <a:srgbClr val="2E5395"/>
                </a:solidFill>
                <a:cs typeface="Calibri"/>
              </a:rPr>
              <a:t> </a:t>
            </a:r>
            <a:r>
              <a:rPr lang="en-US" sz="1200" b="1" i="1" spc="-10" dirty="0">
                <a:solidFill>
                  <a:srgbClr val="2E5395"/>
                </a:solidFill>
                <a:cs typeface="Calibri"/>
              </a:rPr>
              <a:t>Compatibility</a:t>
            </a:r>
            <a:endParaRPr lang="en-US" sz="1200" dirty="0"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300"/>
              </a:spcBef>
            </a:pPr>
            <a:r>
              <a:rPr lang="en-US" sz="1200" b="1" spc="-10" dirty="0">
                <a:cs typeface="Calibri"/>
              </a:rPr>
              <a:t>General</a:t>
            </a:r>
            <a:r>
              <a:rPr lang="en-US" sz="1200" b="1" spc="-90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Requirements:</a:t>
            </a:r>
            <a:endParaRPr lang="en-US" sz="1200" dirty="0">
              <a:cs typeface="Calibri"/>
            </a:endParaRPr>
          </a:p>
          <a:p>
            <a:pPr marL="469265" marR="37465">
              <a:lnSpc>
                <a:spcPct val="109400"/>
              </a:lnSpc>
              <a:spcBef>
                <a:spcPts val="5"/>
              </a:spcBef>
            </a:pPr>
            <a:r>
              <a:rPr lang="en-US" sz="1200" b="1" spc="-5" dirty="0">
                <a:cs typeface="Calibri"/>
              </a:rPr>
              <a:t>Possess </a:t>
            </a:r>
            <a:r>
              <a:rPr lang="en-US" sz="1200" b="1" dirty="0">
                <a:cs typeface="Calibri"/>
              </a:rPr>
              <a:t>a </a:t>
            </a:r>
            <a:r>
              <a:rPr lang="en-US" sz="1200" b="1" spc="-10" dirty="0">
                <a:cs typeface="Calibri"/>
              </a:rPr>
              <a:t>working knowledge </a:t>
            </a:r>
            <a:r>
              <a:rPr lang="en-US" sz="1200" b="1" dirty="0">
                <a:cs typeface="Calibri"/>
              </a:rPr>
              <a:t>of </a:t>
            </a:r>
            <a:r>
              <a:rPr lang="en-US" sz="1200" b="1" spc="-5" dirty="0">
                <a:cs typeface="Calibri"/>
              </a:rPr>
              <a:t>issues that might </a:t>
            </a:r>
            <a:r>
              <a:rPr lang="en-US" sz="1200" b="1" spc="-10" dirty="0">
                <a:cs typeface="Calibri"/>
              </a:rPr>
              <a:t>arise from </a:t>
            </a:r>
            <a:r>
              <a:rPr lang="en-US" sz="1200" b="1" spc="-5" dirty="0">
                <a:cs typeface="Calibri"/>
              </a:rPr>
              <a:t>the use of </a:t>
            </a:r>
            <a:r>
              <a:rPr lang="en-US" sz="1200" b="1" spc="-10" dirty="0">
                <a:cs typeface="Calibri"/>
              </a:rPr>
              <a:t>glazing  materials </a:t>
            </a:r>
            <a:r>
              <a:rPr lang="en-US" sz="1200" b="1" spc="-5" dirty="0">
                <a:cs typeface="Calibri"/>
              </a:rPr>
              <a:t>that are </a:t>
            </a:r>
            <a:r>
              <a:rPr lang="en-US" sz="1200" b="1" spc="-10" dirty="0">
                <a:cs typeface="Calibri"/>
              </a:rPr>
              <a:t>incompatible with </a:t>
            </a:r>
            <a:r>
              <a:rPr lang="en-US" sz="1200" b="1" spc="-5" dirty="0">
                <a:cs typeface="Calibri"/>
              </a:rPr>
              <a:t>other </a:t>
            </a:r>
            <a:r>
              <a:rPr lang="en-US" sz="1200" b="1" spc="-10" dirty="0">
                <a:cs typeface="Calibri"/>
              </a:rPr>
              <a:t>glazing components, </a:t>
            </a:r>
            <a:r>
              <a:rPr lang="en-US" sz="1200" b="1" spc="-5" dirty="0">
                <a:cs typeface="Calibri"/>
              </a:rPr>
              <a:t>and the  </a:t>
            </a:r>
            <a:r>
              <a:rPr lang="en-US" sz="1200" b="1" spc="-10" dirty="0">
                <a:cs typeface="Calibri"/>
              </a:rPr>
              <a:t>importance </a:t>
            </a:r>
            <a:r>
              <a:rPr lang="en-US" sz="1200" b="1" dirty="0">
                <a:cs typeface="Calibri"/>
              </a:rPr>
              <a:t>of </a:t>
            </a:r>
            <a:r>
              <a:rPr lang="en-US" sz="1200" b="1" spc="-10" dirty="0">
                <a:cs typeface="Calibri"/>
              </a:rPr>
              <a:t>using </a:t>
            </a:r>
            <a:r>
              <a:rPr lang="en-US" sz="1200" b="1" spc="-5" dirty="0">
                <a:cs typeface="Calibri"/>
              </a:rPr>
              <a:t>only </a:t>
            </a:r>
            <a:r>
              <a:rPr lang="en-US" sz="1200" b="1" spc="-10" dirty="0">
                <a:cs typeface="Calibri"/>
              </a:rPr>
              <a:t>specified </a:t>
            </a:r>
            <a:r>
              <a:rPr lang="en-US" sz="1200" b="1" spc="-5" dirty="0">
                <a:cs typeface="Calibri"/>
              </a:rPr>
              <a:t>or </a:t>
            </a:r>
            <a:r>
              <a:rPr lang="en-US" sz="1200" b="1" spc="-10" dirty="0">
                <a:cs typeface="Calibri"/>
              </a:rPr>
              <a:t>tested materials; </a:t>
            </a:r>
            <a:r>
              <a:rPr lang="en-US" sz="1200" b="1" spc="-5" dirty="0">
                <a:cs typeface="Calibri"/>
              </a:rPr>
              <a:t>no </a:t>
            </a:r>
            <a:r>
              <a:rPr lang="en-US" sz="1200" b="1" spc="-10" dirty="0">
                <a:cs typeface="Calibri"/>
              </a:rPr>
              <a:t>field substitutions. </a:t>
            </a:r>
            <a:r>
              <a:rPr lang="en-US" sz="1200" b="1" spc="-5" dirty="0">
                <a:cs typeface="Calibri"/>
              </a:rPr>
              <a:t>Have  </a:t>
            </a:r>
            <a:r>
              <a:rPr lang="en-US" sz="1200" b="1" spc="-10" dirty="0">
                <a:cs typeface="Calibri"/>
              </a:rPr>
              <a:t>knowledge </a:t>
            </a:r>
            <a:r>
              <a:rPr lang="en-US" sz="1200" b="1" spc="-5" dirty="0">
                <a:cs typeface="Calibri"/>
              </a:rPr>
              <a:t>of all </a:t>
            </a:r>
            <a:r>
              <a:rPr lang="en-US" sz="1200" b="1" spc="-10" dirty="0">
                <a:cs typeface="Calibri"/>
              </a:rPr>
              <a:t>materials </a:t>
            </a:r>
            <a:r>
              <a:rPr lang="en-US" sz="1200" b="1" spc="-5" dirty="0">
                <a:cs typeface="Calibri"/>
              </a:rPr>
              <a:t>that might pose an </a:t>
            </a:r>
            <a:r>
              <a:rPr lang="en-US" sz="1200" b="1" spc="-10" dirty="0">
                <a:cs typeface="Calibri"/>
              </a:rPr>
              <a:t>incompatibility threat </a:t>
            </a:r>
            <a:r>
              <a:rPr lang="en-US" sz="1200" b="1" spc="-5" dirty="0">
                <a:cs typeface="Calibri"/>
              </a:rPr>
              <a:t>to </a:t>
            </a:r>
            <a:r>
              <a:rPr lang="en-US" sz="1200" b="1" dirty="0">
                <a:cs typeface="Calibri"/>
              </a:rPr>
              <a:t>a</a:t>
            </a:r>
            <a:r>
              <a:rPr lang="en-US" sz="1200" b="1" spc="-190" dirty="0">
                <a:cs typeface="Calibri"/>
              </a:rPr>
              <a:t> </a:t>
            </a:r>
            <a:r>
              <a:rPr lang="en-US" sz="1200" b="1" spc="-5" dirty="0">
                <a:cs typeface="Calibri"/>
              </a:rPr>
              <a:t>system,</a:t>
            </a:r>
            <a:endParaRPr lang="en-US" sz="1200" dirty="0">
              <a:cs typeface="Calibri"/>
            </a:endParaRPr>
          </a:p>
          <a:p>
            <a:pPr marL="469265" marR="132080">
              <a:lnSpc>
                <a:spcPct val="109400"/>
              </a:lnSpc>
              <a:spcBef>
                <a:spcPts val="120"/>
              </a:spcBef>
            </a:pPr>
            <a:r>
              <a:rPr lang="en-US" sz="1200" b="1" spc="-10" dirty="0">
                <a:cs typeface="Calibri"/>
              </a:rPr>
              <a:t>including </a:t>
            </a:r>
            <a:r>
              <a:rPr lang="en-US" sz="1200" b="1" dirty="0">
                <a:cs typeface="Calibri"/>
              </a:rPr>
              <a:t>the </a:t>
            </a:r>
            <a:r>
              <a:rPr lang="en-US" sz="1200" b="1" spc="-10" dirty="0">
                <a:cs typeface="Calibri"/>
              </a:rPr>
              <a:t>potential </a:t>
            </a:r>
            <a:r>
              <a:rPr lang="en-US" sz="1200" b="1" spc="-5" dirty="0">
                <a:cs typeface="Calibri"/>
              </a:rPr>
              <a:t>for issues </a:t>
            </a:r>
            <a:r>
              <a:rPr lang="en-US" sz="1200" b="1" spc="-10" dirty="0">
                <a:cs typeface="Calibri"/>
              </a:rPr>
              <a:t>arising from dissimilar materials </a:t>
            </a:r>
            <a:r>
              <a:rPr lang="en-US" sz="1200" b="1" spc="-5" dirty="0">
                <a:cs typeface="Calibri"/>
              </a:rPr>
              <a:t>in contact with  each </a:t>
            </a:r>
            <a:r>
              <a:rPr lang="en-US" sz="1200" b="1" spc="-10" dirty="0">
                <a:cs typeface="Calibri"/>
              </a:rPr>
              <a:t>other, </a:t>
            </a:r>
            <a:r>
              <a:rPr lang="en-US" sz="1200" b="1" spc="-5" dirty="0">
                <a:cs typeface="Calibri"/>
              </a:rPr>
              <a:t>as </a:t>
            </a:r>
            <a:r>
              <a:rPr lang="en-US" sz="1200" b="1" spc="-10" dirty="0">
                <a:cs typeface="Calibri"/>
              </a:rPr>
              <a:t>well </a:t>
            </a:r>
            <a:r>
              <a:rPr lang="en-US" sz="1200" b="1" spc="-5" dirty="0">
                <a:cs typeface="Calibri"/>
              </a:rPr>
              <a:t>as the </a:t>
            </a:r>
            <a:r>
              <a:rPr lang="en-US" sz="1200" b="1" spc="-10" dirty="0">
                <a:cs typeface="Calibri"/>
              </a:rPr>
              <a:t>potential </a:t>
            </a:r>
            <a:r>
              <a:rPr lang="en-US" sz="1200" b="1" spc="-5" dirty="0">
                <a:cs typeface="Calibri"/>
              </a:rPr>
              <a:t>for </a:t>
            </a:r>
            <a:r>
              <a:rPr lang="en-US" sz="1200" b="1" spc="-10" dirty="0">
                <a:cs typeface="Calibri"/>
              </a:rPr>
              <a:t>deleterious effects </a:t>
            </a:r>
            <a:r>
              <a:rPr lang="en-US" sz="1200" b="1" dirty="0">
                <a:cs typeface="Calibri"/>
              </a:rPr>
              <a:t>on </a:t>
            </a:r>
            <a:r>
              <a:rPr lang="en-US" sz="1200" b="1" spc="-5" dirty="0">
                <a:cs typeface="Calibri"/>
              </a:rPr>
              <a:t>glass and metal  </a:t>
            </a:r>
            <a:r>
              <a:rPr lang="en-US" sz="1200" b="1" spc="-10" dirty="0">
                <a:cs typeface="Calibri"/>
              </a:rPr>
              <a:t>coatings, </a:t>
            </a:r>
            <a:r>
              <a:rPr lang="en-US" sz="1200" b="1" spc="-5" dirty="0">
                <a:cs typeface="Calibri"/>
              </a:rPr>
              <a:t>and </a:t>
            </a:r>
            <a:r>
              <a:rPr lang="en-US" sz="1200" b="1" spc="-10" dirty="0">
                <a:cs typeface="Calibri"/>
              </a:rPr>
              <a:t>structural</a:t>
            </a:r>
            <a:r>
              <a:rPr lang="en-US" sz="1200" b="1" spc="-25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adhesives.</a:t>
            </a:r>
            <a:endParaRPr lang="en-US" sz="1200" dirty="0">
              <a:cs typeface="Calibri"/>
            </a:endParaRPr>
          </a:p>
          <a:p>
            <a:pPr marL="926465" marR="236220" lvl="1" indent="-228600" algn="just">
              <a:lnSpc>
                <a:spcPct val="109500"/>
              </a:lnSpc>
              <a:spcBef>
                <a:spcPts val="75"/>
              </a:spcBef>
              <a:buFont typeface="Symbol"/>
              <a:buChar char=""/>
              <a:tabLst>
                <a:tab pos="927100" algn="l"/>
              </a:tabLst>
            </a:pPr>
            <a:r>
              <a:rPr lang="en-US" sz="1100" spc="-5" dirty="0">
                <a:cs typeface="Calibri"/>
              </a:rPr>
              <a:t>Know </a:t>
            </a:r>
            <a:r>
              <a:rPr lang="en-US" sz="1100" spc="-10" dirty="0">
                <a:cs typeface="Calibri"/>
              </a:rPr>
              <a:t>the detrimental </a:t>
            </a:r>
            <a:r>
              <a:rPr lang="en-US" sz="1100" spc="-15" dirty="0">
                <a:cs typeface="Calibri"/>
              </a:rPr>
              <a:t>effects </a:t>
            </a:r>
            <a:r>
              <a:rPr lang="en-US" sz="1100" dirty="0">
                <a:cs typeface="Calibri"/>
              </a:rPr>
              <a:t>of </a:t>
            </a:r>
            <a:r>
              <a:rPr lang="en-US" sz="1100" spc="-10" dirty="0">
                <a:cs typeface="Calibri"/>
              </a:rPr>
              <a:t>using incompatible glazing materials, cleaners,  primers, sealants, blocks, and gaskets; </a:t>
            </a:r>
            <a:r>
              <a:rPr lang="en-US" sz="1100" spc="-5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their potential effect </a:t>
            </a:r>
            <a:r>
              <a:rPr lang="en-US" sz="1100" spc="-5" dirty="0">
                <a:cs typeface="Calibri"/>
              </a:rPr>
              <a:t>on </a:t>
            </a:r>
            <a:r>
              <a:rPr lang="en-US" sz="1100" spc="-10" dirty="0">
                <a:cs typeface="Calibri"/>
              </a:rPr>
              <a:t>IGU’s, glass  coatings, </a:t>
            </a:r>
            <a:r>
              <a:rPr lang="en-US" sz="1100" spc="-5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metal</a:t>
            </a:r>
            <a:r>
              <a:rPr lang="en-US" sz="1100" spc="-35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coatings.</a:t>
            </a:r>
            <a:endParaRPr lang="en-US" sz="1100" dirty="0">
              <a:cs typeface="Calibri"/>
            </a:endParaRPr>
          </a:p>
          <a:p>
            <a:pPr marL="926465" lvl="1" indent="-229235" algn="just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927100" algn="l"/>
              </a:tabLst>
            </a:pPr>
            <a:r>
              <a:rPr lang="en-US" sz="1100" spc="-5" dirty="0">
                <a:cs typeface="Calibri"/>
              </a:rPr>
              <a:t>Know which </a:t>
            </a:r>
            <a:r>
              <a:rPr lang="en-US" sz="1100" spc="-10" dirty="0">
                <a:cs typeface="Calibri"/>
              </a:rPr>
              <a:t>materials </a:t>
            </a:r>
            <a:r>
              <a:rPr lang="en-US" sz="1100" spc="-5" dirty="0">
                <a:cs typeface="Calibri"/>
              </a:rPr>
              <a:t>have </a:t>
            </a:r>
            <a:r>
              <a:rPr lang="en-US" sz="1100" spc="-10" dirty="0">
                <a:cs typeface="Calibri"/>
              </a:rPr>
              <a:t>the potential </a:t>
            </a:r>
            <a:r>
              <a:rPr lang="en-US" sz="1100" spc="-5" dirty="0">
                <a:cs typeface="Calibri"/>
              </a:rPr>
              <a:t>for </a:t>
            </a:r>
            <a:r>
              <a:rPr lang="en-US" sz="1100" spc="-10" dirty="0">
                <a:cs typeface="Calibri"/>
              </a:rPr>
              <a:t>incompatibility</a:t>
            </a:r>
            <a:r>
              <a:rPr lang="en-US" sz="1100" spc="-50" dirty="0">
                <a:cs typeface="Calibri"/>
              </a:rPr>
              <a:t> </a:t>
            </a:r>
            <a:r>
              <a:rPr lang="en-US" sz="1100" spc="-5" dirty="0">
                <a:cs typeface="Calibri"/>
              </a:rPr>
              <a:t>issues</a:t>
            </a:r>
            <a:endParaRPr lang="en-US" sz="1100" dirty="0">
              <a:cs typeface="Calibri"/>
            </a:endParaRPr>
          </a:p>
          <a:p>
            <a:pPr marL="926465" lvl="1" indent="-229235" algn="just">
              <a:lnSpc>
                <a:spcPct val="100000"/>
              </a:lnSpc>
              <a:spcBef>
                <a:spcPts val="195"/>
              </a:spcBef>
              <a:buFont typeface="Symbol"/>
              <a:buChar char=""/>
              <a:tabLst>
                <a:tab pos="927100" algn="l"/>
              </a:tabLst>
            </a:pPr>
            <a:r>
              <a:rPr lang="en-US" sz="1100" spc="-10" dirty="0">
                <a:cs typeface="Calibri"/>
              </a:rPr>
              <a:t>Select </a:t>
            </a:r>
            <a:r>
              <a:rPr lang="en-US" sz="1100" spc="-5" dirty="0">
                <a:cs typeface="Calibri"/>
              </a:rPr>
              <a:t>and use only </a:t>
            </a:r>
            <a:r>
              <a:rPr lang="en-US" sz="1100" spc="-10" dirty="0">
                <a:cs typeface="Calibri"/>
              </a:rPr>
              <a:t>specified glazing</a:t>
            </a:r>
            <a:r>
              <a:rPr lang="en-US" sz="1100" spc="-40" dirty="0">
                <a:cs typeface="Calibri"/>
              </a:rPr>
              <a:t> </a:t>
            </a:r>
            <a:r>
              <a:rPr lang="en-US" sz="1100" spc="-5" dirty="0">
                <a:cs typeface="Calibri"/>
              </a:rPr>
              <a:t>materials</a:t>
            </a:r>
            <a:endParaRPr lang="en-US" sz="110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987450" y="304800"/>
            <a:ext cx="5652770" cy="23644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 startAt="3"/>
              <a:tabLst>
                <a:tab pos="241300" algn="l"/>
              </a:tabLst>
            </a:pPr>
            <a:r>
              <a:rPr sz="1200" b="1" i="1" spc="-5" dirty="0">
                <a:solidFill>
                  <a:srgbClr val="2E5395"/>
                </a:solidFill>
                <a:latin typeface="Calibri"/>
                <a:cs typeface="Calibri"/>
              </a:rPr>
              <a:t>Interfaces</a:t>
            </a:r>
            <a:endParaRPr sz="1200" dirty="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309"/>
              </a:spcBef>
            </a:pPr>
            <a:r>
              <a:rPr sz="1200" b="1" spc="-10" dirty="0">
                <a:latin typeface="Calibri"/>
                <a:cs typeface="Calibri"/>
              </a:rPr>
              <a:t>General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Requirements:</a:t>
            </a:r>
            <a:endParaRPr sz="1200" dirty="0">
              <a:latin typeface="Calibri"/>
              <a:cs typeface="Calibri"/>
            </a:endParaRPr>
          </a:p>
          <a:p>
            <a:pPr marL="469265" marR="52705">
              <a:lnSpc>
                <a:spcPct val="109300"/>
              </a:lnSpc>
              <a:spcBef>
                <a:spcPts val="10"/>
              </a:spcBef>
            </a:pPr>
            <a:r>
              <a:rPr sz="1200" b="1" spc="-10" dirty="0">
                <a:latin typeface="Calibri"/>
                <a:cs typeface="Calibri"/>
              </a:rPr>
              <a:t>Identify interfaces </a:t>
            </a:r>
            <a:r>
              <a:rPr sz="1200" b="1" spc="-5" dirty="0">
                <a:latin typeface="Calibri"/>
                <a:cs typeface="Calibri"/>
              </a:rPr>
              <a:t>and the </a:t>
            </a:r>
            <a:r>
              <a:rPr sz="1200" b="1" spc="-10" dirty="0">
                <a:latin typeface="Calibri"/>
                <a:cs typeface="Calibri"/>
              </a:rPr>
              <a:t>potential </a:t>
            </a:r>
            <a:r>
              <a:rPr sz="1200" b="1" spc="-5" dirty="0">
                <a:latin typeface="Calibri"/>
                <a:cs typeface="Calibri"/>
              </a:rPr>
              <a:t>for </a:t>
            </a:r>
            <a:r>
              <a:rPr sz="1200" b="1" spc="-10" dirty="0">
                <a:latin typeface="Calibri"/>
                <a:cs typeface="Calibri"/>
              </a:rPr>
              <a:t>leaks, expansion/contraction, aesthetic  </a:t>
            </a:r>
            <a:r>
              <a:rPr sz="1200" b="1" spc="-5" dirty="0">
                <a:latin typeface="Calibri"/>
                <a:cs typeface="Calibri"/>
              </a:rPr>
              <a:t>issues, as </a:t>
            </a:r>
            <a:r>
              <a:rPr sz="1200" b="1" spc="-10" dirty="0">
                <a:latin typeface="Calibri"/>
                <a:cs typeface="Calibri"/>
              </a:rPr>
              <a:t>well </a:t>
            </a:r>
            <a:r>
              <a:rPr sz="1200" b="1" spc="-5" dirty="0">
                <a:latin typeface="Calibri"/>
                <a:cs typeface="Calibri"/>
              </a:rPr>
              <a:t>as </a:t>
            </a:r>
            <a:r>
              <a:rPr sz="1200" b="1" spc="-10" dirty="0">
                <a:latin typeface="Calibri"/>
                <a:cs typeface="Calibri"/>
              </a:rPr>
              <a:t>chemical reaction between dissimilar materials </a:t>
            </a:r>
            <a:r>
              <a:rPr sz="1200" b="1" dirty="0">
                <a:latin typeface="Calibri"/>
                <a:cs typeface="Calibri"/>
              </a:rPr>
              <a:t>– </a:t>
            </a:r>
            <a:r>
              <a:rPr sz="1200" b="1" spc="-10" dirty="0">
                <a:latin typeface="Calibri"/>
                <a:cs typeface="Calibri"/>
              </a:rPr>
              <a:t>utilizing </a:t>
            </a:r>
            <a:r>
              <a:rPr sz="1200" b="1" dirty="0">
                <a:latin typeface="Calibri"/>
                <a:cs typeface="Calibri"/>
              </a:rPr>
              <a:t>a </a:t>
            </a:r>
            <a:r>
              <a:rPr sz="1200" b="1" spc="-5" dirty="0">
                <a:latin typeface="Calibri"/>
                <a:cs typeface="Calibri"/>
              </a:rPr>
              <a:t>basic  </a:t>
            </a:r>
            <a:r>
              <a:rPr sz="1200" b="1" spc="-10" dirty="0">
                <a:latin typeface="Calibri"/>
                <a:cs typeface="Calibri"/>
              </a:rPr>
              <a:t>working knowledge </a:t>
            </a:r>
            <a:r>
              <a:rPr sz="1200" b="1" spc="-5" dirty="0">
                <a:latin typeface="Calibri"/>
                <a:cs typeface="Calibri"/>
              </a:rPr>
              <a:t>of the </a:t>
            </a:r>
            <a:r>
              <a:rPr sz="1200" b="1" spc="-10" dirty="0">
                <a:latin typeface="Calibri"/>
                <a:cs typeface="Calibri"/>
              </a:rPr>
              <a:t>principles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10" dirty="0">
                <a:latin typeface="Calibri"/>
                <a:cs typeface="Calibri"/>
              </a:rPr>
              <a:t>water infiltration, accumulation, and  drainage.</a:t>
            </a:r>
            <a:endParaRPr sz="1200" dirty="0">
              <a:latin typeface="Calibri"/>
              <a:cs typeface="Calibri"/>
            </a:endParaRPr>
          </a:p>
          <a:p>
            <a:pPr marL="926465" lvl="1" indent="-228600">
              <a:lnSpc>
                <a:spcPct val="100000"/>
              </a:lnSpc>
              <a:spcBef>
                <a:spcPts val="200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100" spc="-10" dirty="0">
                <a:latin typeface="Calibri"/>
                <a:cs typeface="Calibri"/>
              </a:rPr>
              <a:t>Proper installation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glazing products </a:t>
            </a:r>
            <a:r>
              <a:rPr sz="1100" dirty="0">
                <a:latin typeface="Calibri"/>
                <a:cs typeface="Calibri"/>
              </a:rPr>
              <a:t>in </a:t>
            </a:r>
            <a:r>
              <a:rPr sz="1100" spc="-10" dirty="0">
                <a:latin typeface="Calibri"/>
                <a:cs typeface="Calibri"/>
              </a:rPr>
              <a:t>relation to material from </a:t>
            </a:r>
            <a:r>
              <a:rPr sz="1100" spc="-5" dirty="0">
                <a:latin typeface="Calibri"/>
                <a:cs typeface="Calibri"/>
              </a:rPr>
              <a:t>other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trades</a:t>
            </a:r>
            <a:endParaRPr sz="1100" dirty="0">
              <a:latin typeface="Calibri"/>
              <a:cs typeface="Calibri"/>
            </a:endParaRPr>
          </a:p>
          <a:p>
            <a:pPr marL="927100" lvl="1" indent="-229235">
              <a:lnSpc>
                <a:spcPct val="100000"/>
              </a:lnSpc>
              <a:spcBef>
                <a:spcPts val="180"/>
              </a:spcBef>
              <a:buFont typeface="Symbol"/>
              <a:buChar char=""/>
              <a:tabLst>
                <a:tab pos="927100" algn="l"/>
                <a:tab pos="927735" algn="l"/>
              </a:tabLst>
            </a:pPr>
            <a:r>
              <a:rPr sz="1100" spc="-10" dirty="0">
                <a:latin typeface="Calibri"/>
                <a:cs typeface="Calibri"/>
              </a:rPr>
              <a:t>Ability to select </a:t>
            </a:r>
            <a:r>
              <a:rPr sz="1100" spc="-5" dirty="0">
                <a:latin typeface="Calibri"/>
                <a:cs typeface="Calibri"/>
              </a:rPr>
              <a:t>and install </a:t>
            </a:r>
            <a:r>
              <a:rPr sz="1100" spc="-10" dirty="0">
                <a:latin typeface="Calibri"/>
                <a:cs typeface="Calibri"/>
              </a:rPr>
              <a:t>correct sealing materials </a:t>
            </a:r>
            <a:r>
              <a:rPr sz="1100" spc="-5" dirty="0">
                <a:latin typeface="Calibri"/>
                <a:cs typeface="Calibri"/>
              </a:rPr>
              <a:t>for </a:t>
            </a:r>
            <a:r>
              <a:rPr sz="1100" spc="-10" dirty="0">
                <a:latin typeface="Calibri"/>
                <a:cs typeface="Calibri"/>
              </a:rPr>
              <a:t>interface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joints</a:t>
            </a:r>
            <a:endParaRPr sz="1100" dirty="0">
              <a:latin typeface="Calibri"/>
              <a:cs typeface="Calibri"/>
            </a:endParaRPr>
          </a:p>
          <a:p>
            <a:pPr marL="927100" lvl="1" indent="-229235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927100" algn="l"/>
                <a:tab pos="927735" algn="l"/>
              </a:tabLst>
            </a:pPr>
            <a:r>
              <a:rPr sz="1100" spc="-10" dirty="0">
                <a:latin typeface="Calibri"/>
                <a:cs typeface="Calibri"/>
              </a:rPr>
              <a:t>Understanding the importance </a:t>
            </a:r>
            <a:r>
              <a:rPr sz="1100" spc="-5" dirty="0">
                <a:latin typeface="Calibri"/>
                <a:cs typeface="Calibri"/>
              </a:rPr>
              <a:t>of</a:t>
            </a:r>
            <a:r>
              <a:rPr sz="1100" spc="-10" dirty="0">
                <a:latin typeface="Calibri"/>
                <a:cs typeface="Calibri"/>
              </a:rPr>
              <a:t> tolerances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6553200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buAutoNum type="arabicPeriod" startAt="4"/>
              <a:tabLst>
                <a:tab pos="241300" algn="l"/>
              </a:tabLst>
            </a:pPr>
            <a:r>
              <a:rPr lang="en-US" sz="1200" b="1" i="1" spc="-5" dirty="0">
                <a:solidFill>
                  <a:srgbClr val="2E5395"/>
                </a:solidFill>
                <a:cs typeface="Calibri"/>
              </a:rPr>
              <a:t>Inspections</a:t>
            </a:r>
            <a:endParaRPr lang="en-US" sz="1200" dirty="0"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05"/>
              </a:spcBef>
            </a:pPr>
            <a:r>
              <a:rPr lang="en-US" sz="1200" b="1" spc="-10" dirty="0">
                <a:cs typeface="Calibri"/>
              </a:rPr>
              <a:t>General</a:t>
            </a:r>
            <a:r>
              <a:rPr lang="en-US" sz="1200" b="1" spc="-70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Requirements:</a:t>
            </a:r>
            <a:endParaRPr lang="en-US" sz="1200" dirty="0">
              <a:cs typeface="Calibri"/>
            </a:endParaRPr>
          </a:p>
          <a:p>
            <a:pPr marL="469265" marR="241935">
              <a:lnSpc>
                <a:spcPct val="109800"/>
              </a:lnSpc>
              <a:spcBef>
                <a:spcPts val="5"/>
              </a:spcBef>
            </a:pPr>
            <a:r>
              <a:rPr lang="en-US" sz="1200" b="1" spc="-10" dirty="0">
                <a:cs typeface="Calibri"/>
              </a:rPr>
              <a:t>Visually </a:t>
            </a:r>
            <a:r>
              <a:rPr lang="en-US" sz="1200" b="1" spc="-5" dirty="0">
                <a:cs typeface="Calibri"/>
              </a:rPr>
              <a:t>review </a:t>
            </a:r>
            <a:r>
              <a:rPr lang="en-US" sz="1200" b="1" spc="-10" dirty="0">
                <a:cs typeface="Calibri"/>
              </a:rPr>
              <a:t>and/or mechanically </a:t>
            </a:r>
            <a:r>
              <a:rPr lang="en-US" sz="1200" b="1" spc="-5" dirty="0">
                <a:cs typeface="Calibri"/>
              </a:rPr>
              <a:t>test </a:t>
            </a:r>
            <a:r>
              <a:rPr lang="en-US" sz="1200" b="1" spc="-10" dirty="0">
                <a:cs typeface="Calibri"/>
              </a:rPr>
              <a:t>completed steps </a:t>
            </a:r>
            <a:r>
              <a:rPr lang="en-US" sz="1200" b="1" dirty="0">
                <a:cs typeface="Calibri"/>
              </a:rPr>
              <a:t>to </a:t>
            </a:r>
            <a:r>
              <a:rPr lang="en-US" sz="1200" b="1" spc="-10" dirty="0">
                <a:cs typeface="Calibri"/>
              </a:rPr>
              <a:t>ensure </a:t>
            </a:r>
            <a:r>
              <a:rPr lang="en-US" sz="1200" b="1" spc="-5" dirty="0">
                <a:cs typeface="Calibri"/>
              </a:rPr>
              <a:t>proper  </a:t>
            </a:r>
            <a:r>
              <a:rPr lang="en-US" sz="1200" b="1" spc="-10" dirty="0">
                <a:cs typeface="Calibri"/>
              </a:rPr>
              <a:t>conformance </a:t>
            </a:r>
            <a:r>
              <a:rPr lang="en-US" sz="1200" b="1" spc="-5" dirty="0">
                <a:cs typeface="Calibri"/>
              </a:rPr>
              <a:t>to </a:t>
            </a:r>
            <a:r>
              <a:rPr lang="en-US" sz="1200" b="1" spc="-10" dirty="0">
                <a:cs typeface="Calibri"/>
              </a:rPr>
              <a:t>installation instructions, construction documents, and/or other  benchmarks; including opening substrates </a:t>
            </a:r>
            <a:r>
              <a:rPr lang="en-US" sz="1200" b="1" spc="-5" dirty="0">
                <a:cs typeface="Calibri"/>
              </a:rPr>
              <a:t>(as </a:t>
            </a:r>
            <a:r>
              <a:rPr lang="en-US" sz="1200" b="1" spc="-10" dirty="0">
                <a:cs typeface="Calibri"/>
              </a:rPr>
              <a:t>completed </a:t>
            </a:r>
            <a:r>
              <a:rPr lang="en-US" sz="1200" b="1" spc="-5" dirty="0">
                <a:cs typeface="Calibri"/>
              </a:rPr>
              <a:t>by </a:t>
            </a:r>
            <a:r>
              <a:rPr lang="en-US" sz="1200" b="1" spc="-10" dirty="0">
                <a:cs typeface="Calibri"/>
              </a:rPr>
              <a:t>other</a:t>
            </a:r>
            <a:r>
              <a:rPr lang="en-US" sz="1200" b="1" spc="-160" dirty="0">
                <a:cs typeface="Calibri"/>
              </a:rPr>
              <a:t> </a:t>
            </a:r>
            <a:r>
              <a:rPr lang="en-US" sz="1200" b="1" spc="-10" dirty="0">
                <a:cs typeface="Calibri"/>
              </a:rPr>
              <a:t>trades).</a:t>
            </a:r>
            <a:endParaRPr lang="en-US" sz="1200" dirty="0">
              <a:cs typeface="Calibri"/>
            </a:endParaRPr>
          </a:p>
          <a:p>
            <a:pPr marL="926465" lvl="1" indent="-228600">
              <a:lnSpc>
                <a:spcPct val="100000"/>
              </a:lnSpc>
              <a:spcBef>
                <a:spcPts val="215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lang="en-US" sz="1100" spc="-10" dirty="0">
                <a:cs typeface="Calibri"/>
              </a:rPr>
              <a:t>Properly identify/document inspected areas</a:t>
            </a:r>
            <a:endParaRPr lang="en-US" sz="1100" dirty="0">
              <a:cs typeface="Calibri"/>
            </a:endParaRPr>
          </a:p>
          <a:p>
            <a:pPr marL="926465" marR="1108710" lvl="1" indent="-228600">
              <a:lnSpc>
                <a:spcPct val="109600"/>
              </a:lnSpc>
              <a:spcBef>
                <a:spcPts val="45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lang="en-US" sz="1100" spc="-10" dirty="0">
                <a:cs typeface="Calibri"/>
              </a:rPr>
              <a:t>identify </a:t>
            </a:r>
            <a:r>
              <a:rPr lang="en-US" sz="1100" spc="-5" dirty="0">
                <a:cs typeface="Calibri"/>
              </a:rPr>
              <a:t>/ </a:t>
            </a:r>
            <a:r>
              <a:rPr lang="en-US" sz="1100" spc="-10" dirty="0">
                <a:cs typeface="Calibri"/>
              </a:rPr>
              <a:t>Isolate non-conforming </a:t>
            </a:r>
            <a:r>
              <a:rPr lang="en-US" sz="1100" spc="-5" dirty="0">
                <a:cs typeface="Calibri"/>
              </a:rPr>
              <a:t>work when there </a:t>
            </a:r>
            <a:r>
              <a:rPr lang="en-US" sz="1100" dirty="0">
                <a:cs typeface="Calibri"/>
              </a:rPr>
              <a:t>are </a:t>
            </a:r>
            <a:r>
              <a:rPr lang="en-US" sz="1100" spc="-10" dirty="0">
                <a:cs typeface="Calibri"/>
              </a:rPr>
              <a:t>problems  (i.e.</a:t>
            </a:r>
            <a:r>
              <a:rPr lang="en-US" sz="1100" spc="225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tagging/marking)</a:t>
            </a:r>
            <a:endParaRPr lang="en-US" sz="1100" dirty="0">
              <a:cs typeface="Calibri"/>
            </a:endParaRPr>
          </a:p>
          <a:p>
            <a:pPr marL="926465" lvl="1" indent="-229235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lang="en-US" sz="1100" spc="-10" dirty="0">
                <a:cs typeface="Calibri"/>
              </a:rPr>
              <a:t>Verify proper function </a:t>
            </a:r>
            <a:r>
              <a:rPr lang="en-US" sz="1100" spc="-5" dirty="0">
                <a:cs typeface="Calibri"/>
              </a:rPr>
              <a:t>of </a:t>
            </a:r>
            <a:r>
              <a:rPr lang="en-US" sz="1100" spc="-10" dirty="0">
                <a:cs typeface="Calibri"/>
              </a:rPr>
              <a:t>operable components (i.e. </a:t>
            </a:r>
            <a:r>
              <a:rPr lang="en-US" sz="1100" spc="-5" dirty="0">
                <a:cs typeface="Calibri"/>
              </a:rPr>
              <a:t>doors, </a:t>
            </a:r>
            <a:r>
              <a:rPr lang="en-US" sz="1100" spc="-10" dirty="0">
                <a:cs typeface="Calibri"/>
              </a:rPr>
              <a:t>windows,</a:t>
            </a:r>
            <a:r>
              <a:rPr lang="en-US" sz="1100" spc="30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vents)</a:t>
            </a:r>
            <a:endParaRPr lang="en-US" sz="1100" dirty="0">
              <a:cs typeface="Calibri"/>
            </a:endParaRPr>
          </a:p>
          <a:p>
            <a:pPr marL="927100" marR="220979" lvl="1" indent="-229235">
              <a:lnSpc>
                <a:spcPct val="109600"/>
              </a:lnSpc>
              <a:spcBef>
                <a:spcPts val="50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lang="en-US" sz="1100" spc="-10" dirty="0">
                <a:cs typeface="Calibri"/>
              </a:rPr>
              <a:t>Verification </a:t>
            </a:r>
            <a:r>
              <a:rPr lang="en-US" sz="1100" spc="-5" dirty="0">
                <a:cs typeface="Calibri"/>
              </a:rPr>
              <a:t>of </a:t>
            </a:r>
            <a:r>
              <a:rPr lang="en-US" sz="1100" spc="-10" dirty="0">
                <a:cs typeface="Calibri"/>
              </a:rPr>
              <a:t>materials proper use within manufacturers guidelines (e.g. proper  torqueing, temperature range, expiration dates, surface protection,</a:t>
            </a:r>
            <a:r>
              <a:rPr lang="en-US" sz="1100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etc.)</a:t>
            </a:r>
            <a:endParaRPr lang="en-US" sz="1100" dirty="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lang="en-US" sz="1300" dirty="0"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lang="en-US" sz="1100" b="1" spc="-10" dirty="0">
                <a:cs typeface="Calibri"/>
              </a:rPr>
              <a:t>Inspections </a:t>
            </a:r>
            <a:r>
              <a:rPr lang="en-US" sz="1100" b="1" spc="-5" dirty="0">
                <a:cs typeface="Calibri"/>
              </a:rPr>
              <a:t>of </a:t>
            </a:r>
            <a:r>
              <a:rPr lang="en-US" sz="1100" b="1" spc="-15" dirty="0">
                <a:cs typeface="Calibri"/>
              </a:rPr>
              <a:t>Glazing</a:t>
            </a:r>
            <a:r>
              <a:rPr lang="en-US" sz="1100" b="1" spc="-40" dirty="0">
                <a:cs typeface="Calibri"/>
              </a:rPr>
              <a:t> </a:t>
            </a:r>
            <a:r>
              <a:rPr lang="en-US" sz="1100" b="1" spc="-15" dirty="0">
                <a:cs typeface="Calibri"/>
              </a:rPr>
              <a:t>System</a:t>
            </a:r>
            <a:endParaRPr lang="en-US" sz="1100" dirty="0">
              <a:cs typeface="Calibri"/>
            </a:endParaRPr>
          </a:p>
          <a:p>
            <a:pPr marL="1384300" lvl="2" indent="-229870">
              <a:lnSpc>
                <a:spcPct val="100000"/>
              </a:lnSpc>
              <a:spcBef>
                <a:spcPts val="200"/>
              </a:spcBef>
              <a:buFont typeface="Symbol"/>
              <a:buChar char=""/>
              <a:tabLst>
                <a:tab pos="1384300" algn="l"/>
                <a:tab pos="1384935" algn="l"/>
              </a:tabLst>
            </a:pPr>
            <a:r>
              <a:rPr lang="en-US" sz="1100" spc="-10" dirty="0">
                <a:cs typeface="Calibri"/>
              </a:rPr>
              <a:t>Window </a:t>
            </a:r>
            <a:r>
              <a:rPr lang="en-US" sz="1100" spc="-5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door installation</a:t>
            </a:r>
            <a:r>
              <a:rPr lang="en-US" sz="1100" spc="-30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quality</a:t>
            </a:r>
            <a:endParaRPr lang="en-US" sz="1100" dirty="0">
              <a:cs typeface="Calibri"/>
            </a:endParaRPr>
          </a:p>
          <a:p>
            <a:pPr marL="1384300" lvl="2" indent="-229870">
              <a:lnSpc>
                <a:spcPct val="100000"/>
              </a:lnSpc>
              <a:spcBef>
                <a:spcPts val="175"/>
              </a:spcBef>
              <a:buFont typeface="Symbol"/>
              <a:buChar char=""/>
              <a:tabLst>
                <a:tab pos="1384300" algn="l"/>
                <a:tab pos="1384935" algn="l"/>
              </a:tabLst>
            </a:pPr>
            <a:r>
              <a:rPr lang="en-US" sz="1100" spc="-10" dirty="0">
                <a:cs typeface="Calibri"/>
              </a:rPr>
              <a:t>Conservatory installation quality</a:t>
            </a:r>
            <a:endParaRPr lang="en-US" sz="1100" dirty="0">
              <a:cs typeface="Calibri"/>
            </a:endParaRPr>
          </a:p>
          <a:p>
            <a:pPr marL="1384300" lvl="2" indent="-229870">
              <a:lnSpc>
                <a:spcPct val="100000"/>
              </a:lnSpc>
              <a:spcBef>
                <a:spcPts val="200"/>
              </a:spcBef>
              <a:buFont typeface="Symbol"/>
              <a:buChar char=""/>
              <a:tabLst>
                <a:tab pos="1384300" algn="l"/>
                <a:tab pos="1384935" algn="l"/>
              </a:tabLst>
            </a:pPr>
            <a:r>
              <a:rPr lang="en-US" sz="1100" spc="-10" dirty="0">
                <a:cs typeface="Calibri"/>
              </a:rPr>
              <a:t>Material</a:t>
            </a:r>
            <a:r>
              <a:rPr lang="en-US" sz="1100" spc="-20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Quality</a:t>
            </a:r>
            <a:endParaRPr lang="en-US" sz="1100" dirty="0">
              <a:cs typeface="Calibri"/>
            </a:endParaRPr>
          </a:p>
          <a:p>
            <a:pPr marL="1384300" lvl="2" indent="-229870">
              <a:lnSpc>
                <a:spcPct val="100000"/>
              </a:lnSpc>
              <a:spcBef>
                <a:spcPts val="185"/>
              </a:spcBef>
              <a:buFont typeface="Symbol"/>
              <a:buChar char=""/>
              <a:tabLst>
                <a:tab pos="1384300" algn="l"/>
                <a:tab pos="1384935" algn="l"/>
              </a:tabLst>
            </a:pPr>
            <a:r>
              <a:rPr lang="en-US" sz="1100" spc="-10" dirty="0">
                <a:cs typeface="Calibri"/>
              </a:rPr>
              <a:t>Visual quality </a:t>
            </a:r>
            <a:r>
              <a:rPr lang="en-US" sz="1100" spc="-5" dirty="0">
                <a:cs typeface="Calibri"/>
              </a:rPr>
              <a:t>of </a:t>
            </a:r>
            <a:r>
              <a:rPr lang="en-US" sz="1100" spc="-10" dirty="0">
                <a:cs typeface="Calibri"/>
              </a:rPr>
              <a:t>glazing</a:t>
            </a:r>
            <a:endParaRPr lang="en-US" sz="1100" dirty="0">
              <a:cs typeface="Calibri"/>
            </a:endParaRPr>
          </a:p>
          <a:p>
            <a:pPr marL="1384935" lvl="2" indent="-230504">
              <a:lnSpc>
                <a:spcPct val="100000"/>
              </a:lnSpc>
              <a:spcBef>
                <a:spcPts val="175"/>
              </a:spcBef>
              <a:buFont typeface="Symbol"/>
              <a:buChar char=""/>
              <a:tabLst>
                <a:tab pos="1384935" algn="l"/>
                <a:tab pos="1385570" algn="l"/>
              </a:tabLst>
            </a:pPr>
            <a:r>
              <a:rPr lang="en-US" sz="1100" spc="-10" dirty="0">
                <a:cs typeface="Calibri"/>
              </a:rPr>
              <a:t>Insulating </a:t>
            </a:r>
            <a:r>
              <a:rPr lang="en-US" sz="1100" spc="-5" dirty="0">
                <a:cs typeface="Calibri"/>
              </a:rPr>
              <a:t>Glass </a:t>
            </a:r>
            <a:r>
              <a:rPr lang="en-US" sz="1100" spc="-10" dirty="0">
                <a:cs typeface="Calibri"/>
              </a:rPr>
              <a:t>Units </a:t>
            </a:r>
            <a:r>
              <a:rPr lang="en-US" sz="1100" spc="-5" dirty="0">
                <a:cs typeface="Calibri"/>
              </a:rPr>
              <a:t>with </a:t>
            </a:r>
            <a:r>
              <a:rPr lang="en-US" sz="1100" spc="-10" dirty="0">
                <a:cs typeface="Calibri"/>
              </a:rPr>
              <a:t>Seal Failure</a:t>
            </a:r>
            <a:endParaRPr lang="en-US" sz="1100" dirty="0">
              <a:cs typeface="Calibri"/>
            </a:endParaRPr>
          </a:p>
          <a:p>
            <a:pPr marL="1384935" lvl="2" indent="-229870">
              <a:lnSpc>
                <a:spcPct val="100000"/>
              </a:lnSpc>
              <a:spcBef>
                <a:spcPts val="200"/>
              </a:spcBef>
              <a:buFont typeface="Symbol"/>
              <a:buChar char=""/>
              <a:tabLst>
                <a:tab pos="1384935" algn="l"/>
                <a:tab pos="1385570" algn="l"/>
              </a:tabLst>
            </a:pPr>
            <a:r>
              <a:rPr lang="en-US" sz="1100" spc="-10" dirty="0">
                <a:cs typeface="Calibri"/>
              </a:rPr>
              <a:t>Spontaneous </a:t>
            </a:r>
            <a:r>
              <a:rPr lang="en-US" sz="1100" spc="-5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other breakage</a:t>
            </a:r>
            <a:r>
              <a:rPr lang="en-US" sz="1100" spc="-25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types</a:t>
            </a:r>
            <a:endParaRPr lang="en-US" sz="1100" dirty="0">
              <a:cs typeface="Calibri"/>
            </a:endParaRPr>
          </a:p>
          <a:p>
            <a:pPr marL="1384935" lvl="2" indent="-229870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1384935" algn="l"/>
                <a:tab pos="1385570" algn="l"/>
              </a:tabLst>
            </a:pPr>
            <a:r>
              <a:rPr lang="en-US" sz="1100" spc="-10" dirty="0">
                <a:cs typeface="Calibri"/>
              </a:rPr>
              <a:t>Inclusion</a:t>
            </a:r>
            <a:r>
              <a:rPr lang="en-US" sz="1100" spc="-15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Analysis</a:t>
            </a:r>
            <a:endParaRPr lang="en-US" sz="1100" dirty="0">
              <a:cs typeface="Calibri"/>
            </a:endParaRPr>
          </a:p>
          <a:p>
            <a:pPr marL="1384935" lvl="2" indent="-229870">
              <a:lnSpc>
                <a:spcPct val="100000"/>
              </a:lnSpc>
              <a:spcBef>
                <a:spcPts val="175"/>
              </a:spcBef>
              <a:buFont typeface="Symbol"/>
              <a:buChar char=""/>
              <a:tabLst>
                <a:tab pos="1384935" algn="l"/>
                <a:tab pos="1385570" algn="l"/>
              </a:tabLst>
            </a:pPr>
            <a:r>
              <a:rPr lang="en-US" sz="1100" spc="-10" dirty="0">
                <a:cs typeface="Calibri"/>
              </a:rPr>
              <a:t>Condensation </a:t>
            </a:r>
            <a:r>
              <a:rPr lang="en-US" sz="1100" spc="-5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ventilation</a:t>
            </a:r>
            <a:r>
              <a:rPr lang="en-US" sz="1100" spc="-45" dirty="0">
                <a:cs typeface="Calibri"/>
              </a:rPr>
              <a:t> </a:t>
            </a:r>
            <a:r>
              <a:rPr lang="en-US" sz="1100" spc="-5" dirty="0">
                <a:cs typeface="Calibri"/>
              </a:rPr>
              <a:t>issues</a:t>
            </a:r>
            <a:endParaRPr lang="en-US" sz="1100" dirty="0">
              <a:cs typeface="Calibri"/>
            </a:endParaRPr>
          </a:p>
          <a:p>
            <a:pPr marL="1384935" lvl="2" indent="-229870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1384935" algn="l"/>
                <a:tab pos="1385570" algn="l"/>
              </a:tabLst>
            </a:pPr>
            <a:r>
              <a:rPr lang="en-US" sz="1100" spc="-10" dirty="0">
                <a:cs typeface="Calibri"/>
              </a:rPr>
              <a:t>Sealant incompatibility</a:t>
            </a:r>
            <a:endParaRPr lang="en-US" sz="1100" dirty="0">
              <a:cs typeface="Calibri"/>
            </a:endParaRPr>
          </a:p>
          <a:p>
            <a:pPr marL="1384935" lvl="2" indent="-229870">
              <a:lnSpc>
                <a:spcPct val="100000"/>
              </a:lnSpc>
              <a:spcBef>
                <a:spcPts val="195"/>
              </a:spcBef>
              <a:buFont typeface="Symbol"/>
              <a:buChar char=""/>
              <a:tabLst>
                <a:tab pos="1384935" algn="l"/>
                <a:tab pos="1385570" algn="l"/>
              </a:tabLst>
            </a:pPr>
            <a:r>
              <a:rPr lang="en-US" sz="1100" spc="-10" dirty="0">
                <a:cs typeface="Calibri"/>
              </a:rPr>
              <a:t>Design calculations</a:t>
            </a:r>
            <a:endParaRPr lang="en-US" sz="1100" dirty="0">
              <a:cs typeface="Calibri"/>
            </a:endParaRPr>
          </a:p>
          <a:p>
            <a:pPr marL="1384935" lvl="2" indent="-229870">
              <a:lnSpc>
                <a:spcPct val="100000"/>
              </a:lnSpc>
              <a:spcBef>
                <a:spcPts val="180"/>
              </a:spcBef>
              <a:buFont typeface="Symbol"/>
              <a:buChar char=""/>
              <a:tabLst>
                <a:tab pos="1384935" algn="l"/>
                <a:tab pos="1385570" algn="l"/>
              </a:tabLst>
            </a:pPr>
            <a:r>
              <a:rPr lang="en-US" sz="1100" spc="-5" dirty="0">
                <a:cs typeface="Calibri"/>
              </a:rPr>
              <a:t>Water </a:t>
            </a:r>
            <a:r>
              <a:rPr lang="en-US" sz="1100" spc="-10" dirty="0">
                <a:cs typeface="Calibri"/>
              </a:rPr>
              <a:t>ingress and Drainage</a:t>
            </a:r>
            <a:r>
              <a:rPr lang="en-US" sz="1100" spc="-35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investigations</a:t>
            </a:r>
            <a:endParaRPr lang="en-US" sz="1100" dirty="0">
              <a:cs typeface="Calibri"/>
            </a:endParaRPr>
          </a:p>
          <a:p>
            <a:pPr marL="1384935" lvl="2" indent="-229870">
              <a:lnSpc>
                <a:spcPct val="100000"/>
              </a:lnSpc>
              <a:spcBef>
                <a:spcPts val="150"/>
              </a:spcBef>
              <a:buFont typeface="Symbol"/>
              <a:buChar char=""/>
              <a:tabLst>
                <a:tab pos="1384935" algn="l"/>
                <a:tab pos="1385570" algn="l"/>
              </a:tabLst>
            </a:pPr>
            <a:r>
              <a:rPr lang="en-US" sz="1100" spc="-10" dirty="0">
                <a:cs typeface="Calibri"/>
              </a:rPr>
              <a:t>Safety, security </a:t>
            </a:r>
            <a:r>
              <a:rPr lang="en-US" sz="1100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thermal (Glass type </a:t>
            </a:r>
            <a:r>
              <a:rPr lang="en-US" sz="1100" spc="-5" dirty="0">
                <a:cs typeface="Calibri"/>
              </a:rPr>
              <a:t>and </a:t>
            </a:r>
            <a:r>
              <a:rPr lang="en-US" sz="1100" spc="-10" dirty="0">
                <a:cs typeface="Calibri"/>
              </a:rPr>
              <a:t>function</a:t>
            </a:r>
            <a:r>
              <a:rPr lang="en-US" sz="1100" spc="-75" dirty="0">
                <a:cs typeface="Calibri"/>
              </a:rPr>
              <a:t> </a:t>
            </a:r>
            <a:r>
              <a:rPr lang="en-US" sz="1100" spc="-10" dirty="0">
                <a:cs typeface="Calibri"/>
              </a:rPr>
              <a:t>analysis)</a:t>
            </a:r>
            <a:endParaRPr lang="en-US" sz="1100" dirty="0">
              <a:cs typeface="Calibri"/>
            </a:endParaRPr>
          </a:p>
        </p:txBody>
      </p:sp>
      <p:pic>
        <p:nvPicPr>
          <p:cNvPr id="6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8050409"/>
            <a:ext cx="1792603" cy="1341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91000"/>
            <a:ext cx="6995160" cy="1354217"/>
          </a:xfrm>
        </p:spPr>
        <p:txBody>
          <a:bodyPr/>
          <a:lstStyle/>
          <a:p>
            <a:r>
              <a:rPr lang="en-US" sz="8800" b="1" dirty="0" smtClean="0"/>
              <a:t>PRACTICE TEST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1431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33400"/>
            <a:ext cx="6553200" cy="8003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Calibri"/>
                <a:cs typeface="Calibri"/>
              </a:rPr>
              <a:t>Following are examples of the type of questions that might </a:t>
            </a:r>
            <a:r>
              <a:rPr sz="1100" dirty="0">
                <a:latin typeface="Calibri"/>
                <a:cs typeface="Calibri"/>
              </a:rPr>
              <a:t>be </a:t>
            </a:r>
            <a:r>
              <a:rPr sz="1100" spc="-5" dirty="0">
                <a:latin typeface="Calibri"/>
                <a:cs typeface="Calibri"/>
              </a:rPr>
              <a:t>found on the written AGMT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test: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i="1" dirty="0">
              <a:latin typeface="Calibri"/>
              <a:cs typeface="Calibri"/>
            </a:endParaRPr>
          </a:p>
          <a:p>
            <a:pPr marL="583565" marR="5080" indent="-286385">
              <a:lnSpc>
                <a:spcPct val="101400"/>
              </a:lnSpc>
              <a:tabLst>
                <a:tab pos="583565" algn="l"/>
              </a:tabLst>
            </a:pPr>
            <a:r>
              <a:rPr sz="1100" spc="-5" dirty="0">
                <a:latin typeface="Calibri"/>
                <a:cs typeface="Calibri"/>
              </a:rPr>
              <a:t>1.	A </a:t>
            </a:r>
            <a:r>
              <a:rPr sz="1100" spc="-10" dirty="0">
                <a:latin typeface="Calibri"/>
                <a:cs typeface="Calibri"/>
              </a:rPr>
              <a:t>curtainwall opening measures </a:t>
            </a:r>
            <a:r>
              <a:rPr sz="1100" spc="-5" dirty="0">
                <a:latin typeface="Calibri"/>
                <a:cs typeface="Calibri"/>
              </a:rPr>
              <a:t>43’ -11” </a:t>
            </a:r>
            <a:r>
              <a:rPr sz="1100" spc="-10" dirty="0">
                <a:latin typeface="Calibri"/>
                <a:cs typeface="Calibri"/>
              </a:rPr>
              <a:t>along </a:t>
            </a:r>
            <a:r>
              <a:rPr sz="1100" spc="-5" dirty="0">
                <a:latin typeface="Calibri"/>
                <a:cs typeface="Calibri"/>
              </a:rPr>
              <a:t>its width </a:t>
            </a:r>
            <a:r>
              <a:rPr sz="1100" spc="-1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31’ </a:t>
            </a:r>
            <a:r>
              <a:rPr sz="1100" spc="-10" dirty="0">
                <a:latin typeface="Calibri"/>
                <a:cs typeface="Calibri"/>
              </a:rPr>
              <a:t>-9” </a:t>
            </a:r>
            <a:r>
              <a:rPr sz="1100" spc="-5" dirty="0">
                <a:latin typeface="Calibri"/>
                <a:cs typeface="Calibri"/>
              </a:rPr>
              <a:t>in </a:t>
            </a:r>
            <a:r>
              <a:rPr sz="1100" spc="-10" dirty="0">
                <a:latin typeface="Calibri"/>
                <a:cs typeface="Calibri"/>
              </a:rPr>
              <a:t>height. </a:t>
            </a:r>
            <a:r>
              <a:rPr sz="1100" spc="-5" dirty="0">
                <a:latin typeface="Calibri"/>
                <a:cs typeface="Calibri"/>
              </a:rPr>
              <a:t>What is the  </a:t>
            </a:r>
            <a:r>
              <a:rPr sz="1100" spc="-10" dirty="0">
                <a:latin typeface="Calibri"/>
                <a:cs typeface="Calibri"/>
              </a:rPr>
              <a:t>perimeter </a:t>
            </a:r>
            <a:r>
              <a:rPr sz="1100" spc="-5" dirty="0">
                <a:latin typeface="Calibri"/>
                <a:cs typeface="Calibri"/>
              </a:rPr>
              <a:t>of its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opening?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3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133600"/>
            <a:ext cx="6400800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1441" y="6858000"/>
            <a:ext cx="38862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2750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>
                <a:cs typeface="Calibri"/>
              </a:rPr>
              <a:t>a.</a:t>
            </a:r>
            <a:r>
              <a:rPr lang="en-US" sz="4000" spc="5" dirty="0">
                <a:cs typeface="Calibri"/>
              </a:rPr>
              <a:t> </a:t>
            </a:r>
            <a:r>
              <a:rPr lang="en-US" sz="4000" spc="-10" dirty="0">
                <a:cs typeface="Calibri"/>
              </a:rPr>
              <a:t>149’-8”</a:t>
            </a:r>
            <a:endParaRPr lang="en-US" sz="4000" dirty="0">
              <a:cs typeface="Calibri"/>
            </a:endParaRPr>
          </a:p>
          <a:p>
            <a:pPr marL="412115">
              <a:lnSpc>
                <a:spcPct val="100000"/>
              </a:lnSpc>
              <a:spcBef>
                <a:spcPts val="25"/>
              </a:spcBef>
            </a:pPr>
            <a:r>
              <a:rPr lang="en-US" sz="4000" spc="-5" dirty="0">
                <a:cs typeface="Calibri"/>
              </a:rPr>
              <a:t>b.</a:t>
            </a:r>
            <a:r>
              <a:rPr lang="en-US" sz="4000" spc="204" dirty="0">
                <a:cs typeface="Calibri"/>
              </a:rPr>
              <a:t> </a:t>
            </a:r>
            <a:r>
              <a:rPr lang="en-US" sz="4000" spc="-5" dirty="0">
                <a:cs typeface="Calibri"/>
              </a:rPr>
              <a:t>75’-8”</a:t>
            </a:r>
            <a:endParaRPr lang="en-US" sz="4000" dirty="0">
              <a:cs typeface="Calibri"/>
            </a:endParaRPr>
          </a:p>
          <a:p>
            <a:pPr marL="412115">
              <a:lnSpc>
                <a:spcPct val="100000"/>
              </a:lnSpc>
              <a:spcBef>
                <a:spcPts val="25"/>
              </a:spcBef>
              <a:tabLst>
                <a:tab pos="640715" algn="l"/>
              </a:tabLst>
            </a:pPr>
            <a:r>
              <a:rPr lang="en-US" sz="4000" spc="-5" dirty="0">
                <a:cs typeface="Calibri"/>
              </a:rPr>
              <a:t>c.	</a:t>
            </a:r>
            <a:r>
              <a:rPr lang="en-US" sz="4000" spc="-10" dirty="0">
                <a:cs typeface="Calibri"/>
              </a:rPr>
              <a:t>151’-4”</a:t>
            </a:r>
            <a:endParaRPr lang="en-US" sz="4000" dirty="0">
              <a:cs typeface="Calibri"/>
            </a:endParaRPr>
          </a:p>
          <a:p>
            <a:pPr marL="412115">
              <a:lnSpc>
                <a:spcPct val="100000"/>
              </a:lnSpc>
              <a:spcBef>
                <a:spcPts val="20"/>
              </a:spcBef>
            </a:pPr>
            <a:r>
              <a:rPr lang="en-US" sz="4000" spc="-5" dirty="0">
                <a:cs typeface="Calibri"/>
              </a:rPr>
              <a:t>d.  </a:t>
            </a:r>
            <a:r>
              <a:rPr lang="en-US" sz="4000" spc="135" dirty="0">
                <a:cs typeface="Calibri"/>
              </a:rPr>
              <a:t> </a:t>
            </a:r>
            <a:r>
              <a:rPr lang="en-US" sz="4000" spc="-10" dirty="0">
                <a:cs typeface="Calibri"/>
              </a:rPr>
              <a:t>150’-8”</a:t>
            </a:r>
            <a:endParaRPr lang="en-US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77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33400"/>
            <a:ext cx="6553200" cy="8003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Calibri"/>
                <a:cs typeface="Calibri"/>
              </a:rPr>
              <a:t>Following are examples of the type of questions that might </a:t>
            </a:r>
            <a:r>
              <a:rPr sz="1100" dirty="0">
                <a:latin typeface="Calibri"/>
                <a:cs typeface="Calibri"/>
              </a:rPr>
              <a:t>be </a:t>
            </a:r>
            <a:r>
              <a:rPr sz="1100" spc="-5" dirty="0">
                <a:latin typeface="Calibri"/>
                <a:cs typeface="Calibri"/>
              </a:rPr>
              <a:t>found on the written AGMT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test: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i="1" dirty="0">
              <a:latin typeface="Calibri"/>
              <a:cs typeface="Calibri"/>
            </a:endParaRPr>
          </a:p>
          <a:p>
            <a:pPr marL="583565" marR="5080" indent="-286385">
              <a:lnSpc>
                <a:spcPct val="101400"/>
              </a:lnSpc>
              <a:tabLst>
                <a:tab pos="583565" algn="l"/>
              </a:tabLst>
            </a:pPr>
            <a:r>
              <a:rPr sz="1100" spc="-5" dirty="0">
                <a:latin typeface="Calibri"/>
                <a:cs typeface="Calibri"/>
              </a:rPr>
              <a:t>1.	A </a:t>
            </a:r>
            <a:r>
              <a:rPr sz="1100" spc="-10" dirty="0">
                <a:latin typeface="Calibri"/>
                <a:cs typeface="Calibri"/>
              </a:rPr>
              <a:t>curtainwall opening measures </a:t>
            </a:r>
            <a:r>
              <a:rPr sz="1100" spc="-5" dirty="0">
                <a:latin typeface="Calibri"/>
                <a:cs typeface="Calibri"/>
              </a:rPr>
              <a:t>43’ -11” </a:t>
            </a:r>
            <a:r>
              <a:rPr sz="1100" spc="-10" dirty="0">
                <a:latin typeface="Calibri"/>
                <a:cs typeface="Calibri"/>
              </a:rPr>
              <a:t>along </a:t>
            </a:r>
            <a:r>
              <a:rPr sz="1100" spc="-5" dirty="0">
                <a:latin typeface="Calibri"/>
                <a:cs typeface="Calibri"/>
              </a:rPr>
              <a:t>its width </a:t>
            </a:r>
            <a:r>
              <a:rPr sz="1100" spc="-1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31’ </a:t>
            </a:r>
            <a:r>
              <a:rPr sz="1100" spc="-10" dirty="0">
                <a:latin typeface="Calibri"/>
                <a:cs typeface="Calibri"/>
              </a:rPr>
              <a:t>-9” </a:t>
            </a:r>
            <a:r>
              <a:rPr sz="1100" spc="-5" dirty="0">
                <a:latin typeface="Calibri"/>
                <a:cs typeface="Calibri"/>
              </a:rPr>
              <a:t>in </a:t>
            </a:r>
            <a:r>
              <a:rPr sz="1100" spc="-10" dirty="0">
                <a:latin typeface="Calibri"/>
                <a:cs typeface="Calibri"/>
              </a:rPr>
              <a:t>height. </a:t>
            </a:r>
            <a:r>
              <a:rPr sz="1100" spc="-5" dirty="0">
                <a:latin typeface="Calibri"/>
                <a:cs typeface="Calibri"/>
              </a:rPr>
              <a:t>What is the  </a:t>
            </a:r>
            <a:r>
              <a:rPr sz="1100" spc="-10" dirty="0">
                <a:latin typeface="Calibri"/>
                <a:cs typeface="Calibri"/>
              </a:rPr>
              <a:t>perimeter </a:t>
            </a:r>
            <a:r>
              <a:rPr sz="1100" spc="-5" dirty="0">
                <a:latin typeface="Calibri"/>
                <a:cs typeface="Calibri"/>
              </a:rPr>
              <a:t>of its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opening?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3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133600"/>
            <a:ext cx="6400800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1441" y="6858000"/>
            <a:ext cx="38862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2750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>
                <a:cs typeface="Calibri"/>
              </a:rPr>
              <a:t>a.</a:t>
            </a:r>
            <a:r>
              <a:rPr lang="en-US" sz="4000" spc="5" dirty="0">
                <a:cs typeface="Calibri"/>
              </a:rPr>
              <a:t> </a:t>
            </a:r>
            <a:r>
              <a:rPr lang="en-US" sz="4000" spc="-10" dirty="0">
                <a:cs typeface="Calibri"/>
              </a:rPr>
              <a:t>149’-8”</a:t>
            </a:r>
            <a:endParaRPr lang="en-US" sz="4000" dirty="0">
              <a:cs typeface="Calibri"/>
            </a:endParaRPr>
          </a:p>
          <a:p>
            <a:pPr marL="412115">
              <a:lnSpc>
                <a:spcPct val="100000"/>
              </a:lnSpc>
              <a:spcBef>
                <a:spcPts val="25"/>
              </a:spcBef>
            </a:pPr>
            <a:r>
              <a:rPr lang="en-US" sz="4000" spc="-5" dirty="0">
                <a:cs typeface="Calibri"/>
              </a:rPr>
              <a:t>b.</a:t>
            </a:r>
            <a:r>
              <a:rPr lang="en-US" sz="4000" spc="204" dirty="0">
                <a:cs typeface="Calibri"/>
              </a:rPr>
              <a:t> </a:t>
            </a:r>
            <a:r>
              <a:rPr lang="en-US" sz="4000" spc="-5" dirty="0">
                <a:cs typeface="Calibri"/>
              </a:rPr>
              <a:t>75’-8”</a:t>
            </a:r>
            <a:endParaRPr lang="en-US" sz="4000" dirty="0">
              <a:cs typeface="Calibri"/>
            </a:endParaRPr>
          </a:p>
          <a:p>
            <a:pPr marL="412115">
              <a:lnSpc>
                <a:spcPct val="100000"/>
              </a:lnSpc>
              <a:spcBef>
                <a:spcPts val="25"/>
              </a:spcBef>
              <a:tabLst>
                <a:tab pos="640715" algn="l"/>
              </a:tabLst>
            </a:pPr>
            <a:r>
              <a:rPr lang="en-US" sz="4000" u="sng" spc="-5" dirty="0">
                <a:solidFill>
                  <a:srgbClr val="FF0000"/>
                </a:solidFill>
                <a:cs typeface="Calibri"/>
              </a:rPr>
              <a:t>c.	</a:t>
            </a:r>
            <a:r>
              <a:rPr lang="en-US" sz="4000" u="sng" spc="-10" dirty="0">
                <a:solidFill>
                  <a:srgbClr val="FF0000"/>
                </a:solidFill>
                <a:cs typeface="Calibri"/>
              </a:rPr>
              <a:t>151’-4”</a:t>
            </a:r>
            <a:endParaRPr lang="en-US" sz="4000" u="sng" dirty="0">
              <a:solidFill>
                <a:srgbClr val="FF0000"/>
              </a:solidFill>
              <a:cs typeface="Calibri"/>
            </a:endParaRPr>
          </a:p>
          <a:p>
            <a:pPr marL="412115">
              <a:lnSpc>
                <a:spcPct val="100000"/>
              </a:lnSpc>
              <a:spcBef>
                <a:spcPts val="20"/>
              </a:spcBef>
            </a:pPr>
            <a:r>
              <a:rPr lang="en-US" sz="4000" spc="-5" dirty="0">
                <a:cs typeface="Calibri"/>
              </a:rPr>
              <a:t>d.  </a:t>
            </a:r>
            <a:r>
              <a:rPr lang="en-US" sz="4000" spc="135" dirty="0">
                <a:cs typeface="Calibri"/>
              </a:rPr>
              <a:t> </a:t>
            </a:r>
            <a:r>
              <a:rPr lang="en-US" sz="4000" spc="-10" dirty="0">
                <a:cs typeface="Calibri"/>
              </a:rPr>
              <a:t>150’-8”</a:t>
            </a:r>
            <a:endParaRPr lang="en-US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1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588" y="1457363"/>
            <a:ext cx="5950585" cy="2396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latin typeface="Calibri"/>
                <a:cs typeface="Calibri"/>
              </a:rPr>
              <a:t>The AGMT Certified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Glazier:</a:t>
            </a:r>
            <a:endParaRPr sz="1400" dirty="0">
              <a:latin typeface="Calibri"/>
              <a:cs typeface="Calibri"/>
            </a:endParaRPr>
          </a:p>
          <a:p>
            <a:pPr marL="38100" marR="30480" algn="just">
              <a:lnSpc>
                <a:spcPct val="101299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Congratulations </a:t>
            </a:r>
            <a:r>
              <a:rPr sz="1400" spc="-5" dirty="0">
                <a:latin typeface="Calibri"/>
                <a:cs typeface="Calibri"/>
              </a:rPr>
              <a:t>on </a:t>
            </a:r>
            <a:r>
              <a:rPr sz="1400" spc="-10" dirty="0">
                <a:latin typeface="Calibri"/>
                <a:cs typeface="Calibri"/>
              </a:rPr>
              <a:t>your decision to </a:t>
            </a:r>
            <a:r>
              <a:rPr sz="1400" spc="-5" dirty="0">
                <a:latin typeface="Calibri"/>
                <a:cs typeface="Calibri"/>
              </a:rPr>
              <a:t>take </a:t>
            </a:r>
            <a:r>
              <a:rPr sz="1400" spc="-1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Architectural Glass and Metal Technician </a:t>
            </a:r>
            <a:r>
              <a:rPr sz="1400" spc="-10" dirty="0">
                <a:latin typeface="Calibri"/>
                <a:cs typeface="Calibri"/>
              </a:rPr>
              <a:t>(AGMT)  Certification Program Test. Those </a:t>
            </a:r>
            <a:r>
              <a:rPr sz="1400" spc="-5" dirty="0">
                <a:latin typeface="Calibri"/>
                <a:cs typeface="Calibri"/>
              </a:rPr>
              <a:t>who </a:t>
            </a:r>
            <a:r>
              <a:rPr sz="1400" spc="-10" dirty="0">
                <a:latin typeface="Calibri"/>
                <a:cs typeface="Calibri"/>
              </a:rPr>
              <a:t>pass the knowledge </a:t>
            </a:r>
            <a:r>
              <a:rPr sz="1400" spc="-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physical based tests, and become  certified </a:t>
            </a:r>
            <a:r>
              <a:rPr sz="1400" spc="-10" dirty="0">
                <a:latin typeface="Calibri"/>
                <a:cs typeface="Calibri"/>
              </a:rPr>
              <a:t>set themselves apart </a:t>
            </a:r>
            <a:r>
              <a:rPr sz="1400" spc="-5" dirty="0">
                <a:latin typeface="Calibri"/>
                <a:cs typeface="Calibri"/>
              </a:rPr>
              <a:t>as </a:t>
            </a:r>
            <a:r>
              <a:rPr sz="1400" spc="-10" dirty="0">
                <a:latin typeface="Calibri"/>
                <a:cs typeface="Calibri"/>
              </a:rPr>
              <a:t>individuals whose </a:t>
            </a:r>
            <a:r>
              <a:rPr sz="1400" dirty="0">
                <a:latin typeface="Calibri"/>
                <a:cs typeface="Calibri"/>
              </a:rPr>
              <a:t>fundamental knowledge, skills, and abilities have  </a:t>
            </a:r>
            <a:r>
              <a:rPr sz="1400" spc="-5" dirty="0">
                <a:latin typeface="Calibri"/>
                <a:cs typeface="Calibri"/>
              </a:rPr>
              <a:t>been </a:t>
            </a:r>
            <a:r>
              <a:rPr sz="1400" dirty="0">
                <a:latin typeface="Calibri"/>
                <a:cs typeface="Calibri"/>
              </a:rPr>
              <a:t>proven through an independent, </a:t>
            </a:r>
            <a:r>
              <a:rPr sz="1400" spc="5" dirty="0">
                <a:latin typeface="Calibri"/>
                <a:cs typeface="Calibri"/>
              </a:rPr>
              <a:t>3</a:t>
            </a:r>
            <a:r>
              <a:rPr sz="1400" spc="7" baseline="31746" dirty="0">
                <a:latin typeface="Calibri"/>
                <a:cs typeface="Calibri"/>
              </a:rPr>
              <a:t>rd </a:t>
            </a:r>
            <a:r>
              <a:rPr sz="1400" dirty="0">
                <a:latin typeface="Calibri"/>
                <a:cs typeface="Calibri"/>
              </a:rPr>
              <a:t>party, </a:t>
            </a:r>
            <a:r>
              <a:rPr sz="1400" spc="-5" dirty="0">
                <a:latin typeface="Calibri"/>
                <a:cs typeface="Calibri"/>
              </a:rPr>
              <a:t>ANSI </a:t>
            </a:r>
            <a:r>
              <a:rPr sz="1400" dirty="0">
                <a:latin typeface="Calibri"/>
                <a:cs typeface="Calibri"/>
              </a:rPr>
              <a:t>accredited means of evaluation. </a:t>
            </a:r>
            <a:r>
              <a:rPr sz="1400" spc="-10" dirty="0">
                <a:latin typeface="Calibri"/>
                <a:cs typeface="Calibri"/>
              </a:rPr>
              <a:t>Those </a:t>
            </a:r>
            <a:r>
              <a:rPr sz="1400" spc="-5" dirty="0">
                <a:latin typeface="Calibri"/>
                <a:cs typeface="Calibri"/>
              </a:rPr>
              <a:t>glazing  technicians who possess </a:t>
            </a:r>
            <a:r>
              <a:rPr sz="1400" spc="-10" dirty="0">
                <a:latin typeface="Calibri"/>
                <a:cs typeface="Calibri"/>
              </a:rPr>
              <a:t>this certification confidently demonstrate to employers </a:t>
            </a:r>
            <a:r>
              <a:rPr sz="1400" spc="-5" dirty="0">
                <a:latin typeface="Calibri"/>
                <a:cs typeface="Calibri"/>
              </a:rPr>
              <a:t>that </a:t>
            </a:r>
            <a:r>
              <a:rPr sz="1400" spc="-10" dirty="0">
                <a:latin typeface="Calibri"/>
                <a:cs typeface="Calibri"/>
              </a:rPr>
              <a:t>they </a:t>
            </a:r>
            <a:r>
              <a:rPr sz="1400" spc="-5" dirty="0">
                <a:latin typeface="Calibri"/>
                <a:cs typeface="Calibri"/>
              </a:rPr>
              <a:t>have a </a:t>
            </a:r>
            <a:r>
              <a:rPr sz="1400" spc="-10" dirty="0">
                <a:latin typeface="Calibri"/>
                <a:cs typeface="Calibri"/>
              </a:rPr>
              <a:t>core  competency </a:t>
            </a:r>
            <a:r>
              <a:rPr sz="1400" spc="-5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are </a:t>
            </a:r>
            <a:r>
              <a:rPr sz="1400" spc="-5" dirty="0">
                <a:latin typeface="Calibri"/>
                <a:cs typeface="Calibri"/>
              </a:rPr>
              <a:t>ready </a:t>
            </a:r>
            <a:r>
              <a:rPr sz="1400" spc="-10" dirty="0">
                <a:latin typeface="Calibri"/>
                <a:cs typeface="Calibri"/>
              </a:rPr>
              <a:t>to contribute </a:t>
            </a:r>
            <a:r>
              <a:rPr sz="1400" spc="-5" dirty="0">
                <a:latin typeface="Calibri"/>
                <a:cs typeface="Calibri"/>
              </a:rPr>
              <a:t>safely and </a:t>
            </a:r>
            <a:r>
              <a:rPr sz="1400" spc="-10" dirty="0">
                <a:latin typeface="Calibri"/>
                <a:cs typeface="Calibri"/>
              </a:rPr>
              <a:t>meaningfully </a:t>
            </a:r>
            <a:r>
              <a:rPr sz="1400" spc="-5" dirty="0">
                <a:latin typeface="Calibri"/>
                <a:cs typeface="Calibri"/>
              </a:rPr>
              <a:t>to </a:t>
            </a:r>
            <a:r>
              <a:rPr sz="1400" spc="-10" dirty="0">
                <a:latin typeface="Calibri"/>
                <a:cs typeface="Calibri"/>
              </a:rPr>
              <a:t>the glazing industry. Those </a:t>
            </a:r>
            <a:r>
              <a:rPr sz="1400" spc="-5" dirty="0">
                <a:latin typeface="Calibri"/>
                <a:cs typeface="Calibri"/>
              </a:rPr>
              <a:t>who </a:t>
            </a:r>
            <a:r>
              <a:rPr sz="1400" spc="-10" dirty="0">
                <a:latin typeface="Calibri"/>
                <a:cs typeface="Calibri"/>
              </a:rPr>
              <a:t>have  </a:t>
            </a:r>
            <a:r>
              <a:rPr sz="1400" spc="-5" dirty="0">
                <a:latin typeface="Calibri"/>
                <a:cs typeface="Calibri"/>
              </a:rPr>
              <a:t>this </a:t>
            </a:r>
            <a:r>
              <a:rPr sz="1400" spc="-10" dirty="0">
                <a:latin typeface="Calibri"/>
                <a:cs typeface="Calibri"/>
              </a:rPr>
              <a:t>certification bring value to any project </a:t>
            </a:r>
            <a:r>
              <a:rPr sz="1400" spc="-5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organization, </a:t>
            </a:r>
            <a:r>
              <a:rPr sz="1400" spc="-5" dirty="0">
                <a:latin typeface="Calibri"/>
                <a:cs typeface="Calibri"/>
              </a:rPr>
              <a:t>and have </a:t>
            </a:r>
            <a:r>
              <a:rPr sz="1400" spc="-10" dirty="0">
                <a:latin typeface="Calibri"/>
                <a:cs typeface="Calibri"/>
              </a:rPr>
              <a:t>the skills verification necessary </a:t>
            </a:r>
            <a:r>
              <a:rPr sz="1400" spc="-15" dirty="0">
                <a:latin typeface="Calibri"/>
                <a:cs typeface="Calibri"/>
              </a:rPr>
              <a:t>to  </a:t>
            </a:r>
            <a:r>
              <a:rPr sz="1400" spc="-10" dirty="0">
                <a:latin typeface="Calibri"/>
                <a:cs typeface="Calibri"/>
              </a:rPr>
              <a:t>succeed </a:t>
            </a:r>
            <a:r>
              <a:rPr sz="1400" spc="-5" dirty="0">
                <a:latin typeface="Calibri"/>
                <a:cs typeface="Calibri"/>
              </a:rPr>
              <a:t>in this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industry.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0392" y="3850770"/>
            <a:ext cx="6022975" cy="5447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Purpose of </a:t>
            </a:r>
            <a:r>
              <a:rPr sz="1600" b="1" spc="-5" dirty="0">
                <a:latin typeface="Calibri"/>
                <a:cs typeface="Calibri"/>
              </a:rPr>
              <a:t>the </a:t>
            </a:r>
            <a:r>
              <a:rPr sz="1600" b="1" spc="-10" dirty="0">
                <a:latin typeface="Calibri"/>
                <a:cs typeface="Calibri"/>
              </a:rPr>
              <a:t>Study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Guide:</a:t>
            </a:r>
            <a:endParaRPr sz="1600" dirty="0">
              <a:latin typeface="Calibri"/>
              <a:cs typeface="Calibri"/>
            </a:endParaRPr>
          </a:p>
          <a:p>
            <a:pPr marL="63500" marR="54610" indent="635" algn="just">
              <a:lnSpc>
                <a:spcPts val="1340"/>
              </a:lnSpc>
              <a:spcBef>
                <a:spcPts val="50"/>
              </a:spcBef>
            </a:pPr>
            <a:r>
              <a:rPr sz="1600" spc="-10" dirty="0">
                <a:latin typeface="Calibri"/>
                <a:cs typeface="Calibri"/>
              </a:rPr>
              <a:t>This study guide </a:t>
            </a:r>
            <a:r>
              <a:rPr sz="1600" spc="-5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intended </a:t>
            </a:r>
            <a:r>
              <a:rPr sz="1600" spc="-5" dirty="0">
                <a:latin typeface="Calibri"/>
                <a:cs typeface="Calibri"/>
              </a:rPr>
              <a:t>to </a:t>
            </a:r>
            <a:r>
              <a:rPr sz="1600" spc="-10" dirty="0">
                <a:latin typeface="Calibri"/>
                <a:cs typeface="Calibri"/>
              </a:rPr>
              <a:t>be used </a:t>
            </a:r>
            <a:r>
              <a:rPr sz="1600" spc="-5" dirty="0">
                <a:latin typeface="Calibri"/>
                <a:cs typeface="Calibri"/>
              </a:rPr>
              <a:t>to </a:t>
            </a:r>
            <a:r>
              <a:rPr sz="1600" spc="-10" dirty="0">
                <a:latin typeface="Calibri"/>
                <a:cs typeface="Calibri"/>
              </a:rPr>
              <a:t>help focus the study efforts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the test </a:t>
            </a:r>
            <a:r>
              <a:rPr sz="1600" spc="-5" dirty="0">
                <a:latin typeface="Calibri"/>
                <a:cs typeface="Calibri"/>
              </a:rPr>
              <a:t>taker. It </a:t>
            </a:r>
            <a:r>
              <a:rPr sz="1600" spc="-10" dirty="0">
                <a:latin typeface="Calibri"/>
                <a:cs typeface="Calibri"/>
              </a:rPr>
              <a:t>covers </a:t>
            </a:r>
            <a:r>
              <a:rPr sz="1600" spc="-5" dirty="0">
                <a:latin typeface="Calibri"/>
                <a:cs typeface="Calibri"/>
              </a:rPr>
              <a:t>all </a:t>
            </a:r>
            <a:r>
              <a:rPr sz="1600" spc="-10" dirty="0">
                <a:latin typeface="Calibri"/>
                <a:cs typeface="Calibri"/>
              </a:rPr>
              <a:t>of the  major glazier </a:t>
            </a:r>
            <a:r>
              <a:rPr sz="1600" spc="-5" dirty="0">
                <a:latin typeface="Calibri"/>
                <a:cs typeface="Calibri"/>
              </a:rPr>
              <a:t>knowledge </a:t>
            </a:r>
            <a:r>
              <a:rPr sz="1600" spc="-10" dirty="0">
                <a:latin typeface="Calibri"/>
                <a:cs typeface="Calibri"/>
              </a:rPr>
              <a:t>categories </a:t>
            </a:r>
            <a:r>
              <a:rPr sz="1600" spc="-5" dirty="0">
                <a:latin typeface="Calibri"/>
                <a:cs typeface="Calibri"/>
              </a:rPr>
              <a:t>that </a:t>
            </a:r>
            <a:r>
              <a:rPr sz="1600" spc="-10" dirty="0">
                <a:latin typeface="Calibri"/>
                <a:cs typeface="Calibri"/>
              </a:rPr>
              <a:t>will be </a:t>
            </a:r>
            <a:r>
              <a:rPr sz="1600" spc="-5" dirty="0">
                <a:latin typeface="Calibri"/>
                <a:cs typeface="Calibri"/>
              </a:rPr>
              <a:t>on </a:t>
            </a:r>
            <a:r>
              <a:rPr sz="1600" spc="-10" dirty="0">
                <a:latin typeface="Calibri"/>
                <a:cs typeface="Calibri"/>
              </a:rPr>
              <a:t>the written </a:t>
            </a:r>
            <a:r>
              <a:rPr sz="1600" spc="-5" dirty="0">
                <a:latin typeface="Calibri"/>
                <a:cs typeface="Calibri"/>
              </a:rPr>
              <a:t>portion of </a:t>
            </a:r>
            <a:r>
              <a:rPr sz="1600" spc="-10" dirty="0">
                <a:latin typeface="Calibri"/>
                <a:cs typeface="Calibri"/>
              </a:rPr>
              <a:t>the test. Sample questions </a:t>
            </a:r>
            <a:r>
              <a:rPr sz="1600" dirty="0">
                <a:latin typeface="Calibri"/>
                <a:cs typeface="Calibri"/>
              </a:rPr>
              <a:t>are  </a:t>
            </a:r>
            <a:r>
              <a:rPr sz="1600" spc="-10" dirty="0">
                <a:latin typeface="Calibri"/>
                <a:cs typeface="Calibri"/>
              </a:rPr>
              <a:t>provided </a:t>
            </a:r>
            <a:r>
              <a:rPr sz="1600" spc="-5" dirty="0">
                <a:latin typeface="Calibri"/>
                <a:cs typeface="Calibri"/>
              </a:rPr>
              <a:t>at the end of this document </a:t>
            </a:r>
            <a:r>
              <a:rPr sz="1600" spc="-10" dirty="0">
                <a:latin typeface="Calibri"/>
                <a:cs typeface="Calibri"/>
              </a:rPr>
              <a:t>to allow </a:t>
            </a:r>
            <a:r>
              <a:rPr sz="1600" dirty="0">
                <a:latin typeface="Calibri"/>
                <a:cs typeface="Calibri"/>
              </a:rPr>
              <a:t>for </a:t>
            </a:r>
            <a:r>
              <a:rPr sz="1600" spc="-10" dirty="0">
                <a:latin typeface="Calibri"/>
                <a:cs typeface="Calibri"/>
              </a:rPr>
              <a:t>practice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evaluate the candidate’s level </a:t>
            </a:r>
            <a:r>
              <a:rPr sz="1600" dirty="0">
                <a:latin typeface="Calibri"/>
                <a:cs typeface="Calibri"/>
              </a:rPr>
              <a:t>of  </a:t>
            </a:r>
            <a:r>
              <a:rPr sz="1600" spc="-10" dirty="0">
                <a:latin typeface="Calibri"/>
                <a:cs typeface="Calibri"/>
              </a:rPr>
              <a:t>understanding.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Resources:</a:t>
            </a:r>
            <a:endParaRPr sz="1600" dirty="0">
              <a:latin typeface="Calibri"/>
              <a:cs typeface="Calibri"/>
            </a:endParaRPr>
          </a:p>
          <a:p>
            <a:pPr marL="63500" marR="55880" algn="just">
              <a:lnSpc>
                <a:spcPct val="101699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Included </a:t>
            </a:r>
            <a:r>
              <a:rPr sz="1600" spc="-5" dirty="0">
                <a:latin typeface="Calibri"/>
                <a:cs typeface="Calibri"/>
              </a:rPr>
              <a:t>in </a:t>
            </a:r>
            <a:r>
              <a:rPr sz="1600" spc="-10" dirty="0">
                <a:latin typeface="Calibri"/>
                <a:cs typeface="Calibri"/>
              </a:rPr>
              <a:t>the study guide </a:t>
            </a:r>
            <a:r>
              <a:rPr sz="1600" spc="-5" dirty="0">
                <a:latin typeface="Calibri"/>
                <a:cs typeface="Calibri"/>
              </a:rPr>
              <a:t>are </a:t>
            </a:r>
            <a:r>
              <a:rPr sz="1600" spc="-10" dirty="0">
                <a:latin typeface="Calibri"/>
                <a:cs typeface="Calibri"/>
              </a:rPr>
              <a:t>links </a:t>
            </a:r>
            <a:r>
              <a:rPr sz="1600" spc="-5" dirty="0">
                <a:latin typeface="Calibri"/>
                <a:cs typeface="Calibri"/>
              </a:rPr>
              <a:t>to </a:t>
            </a:r>
            <a:r>
              <a:rPr sz="1600" spc="-10" dirty="0">
                <a:latin typeface="Calibri"/>
                <a:cs typeface="Calibri"/>
              </a:rPr>
              <a:t>websites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documents that the candidate may find useful.  Applicable links </a:t>
            </a:r>
            <a:r>
              <a:rPr sz="1600" spc="-5" dirty="0">
                <a:latin typeface="Calibri"/>
                <a:cs typeface="Calibri"/>
              </a:rPr>
              <a:t>are </a:t>
            </a:r>
            <a:r>
              <a:rPr sz="1600" spc="-10" dirty="0">
                <a:latin typeface="Calibri"/>
                <a:cs typeface="Calibri"/>
              </a:rPr>
              <a:t>found within each sub-category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the study guide. </a:t>
            </a:r>
            <a:r>
              <a:rPr sz="1600" spc="-5" dirty="0">
                <a:latin typeface="Calibri"/>
                <a:cs typeface="Calibri"/>
              </a:rPr>
              <a:t>Material found at these links may  only partially cover test materials, or may provide additional information not covered by the test. Many  of the links direct candidates to on-line courses that are available for purchase from an unaffiliated (with  AGMT), </a:t>
            </a:r>
            <a:r>
              <a:rPr sz="1600" dirty="0">
                <a:latin typeface="Calibri"/>
                <a:cs typeface="Calibri"/>
              </a:rPr>
              <a:t>3</a:t>
            </a:r>
            <a:r>
              <a:rPr sz="1600" baseline="31746" dirty="0">
                <a:latin typeface="Calibri"/>
                <a:cs typeface="Calibri"/>
              </a:rPr>
              <a:t>rd </a:t>
            </a:r>
            <a:r>
              <a:rPr sz="1600" spc="-5" dirty="0">
                <a:latin typeface="Calibri"/>
                <a:cs typeface="Calibri"/>
              </a:rPr>
              <a:t>party organization. </a:t>
            </a:r>
            <a:r>
              <a:rPr sz="1600" dirty="0">
                <a:latin typeface="Calibri"/>
                <a:cs typeface="Calibri"/>
              </a:rPr>
              <a:t>It </a:t>
            </a:r>
            <a:r>
              <a:rPr sz="1600" spc="-5" dirty="0">
                <a:latin typeface="Calibri"/>
                <a:cs typeface="Calibri"/>
              </a:rPr>
              <a:t>is up to the individual candidate to decide if such courses would be </a:t>
            </a:r>
            <a:r>
              <a:rPr sz="1600" dirty="0">
                <a:latin typeface="Calibri"/>
                <a:cs typeface="Calibri"/>
              </a:rPr>
              <a:t>of  </a:t>
            </a:r>
            <a:r>
              <a:rPr sz="1600" spc="-5" dirty="0">
                <a:latin typeface="Calibri"/>
                <a:cs typeface="Calibri"/>
              </a:rPr>
              <a:t>value. (Note: Links provided within a particular sub-category may also apply to other sub-categories  within the study guide.)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Calibri"/>
              <a:cs typeface="Calibri"/>
            </a:endParaRPr>
          </a:p>
          <a:p>
            <a:pPr marL="64135" algn="just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The Written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Test:</a:t>
            </a:r>
            <a:endParaRPr sz="1600" dirty="0">
              <a:latin typeface="Calibri"/>
              <a:cs typeface="Calibri"/>
            </a:endParaRPr>
          </a:p>
          <a:p>
            <a:pPr marL="64135" marR="55880" indent="-635" algn="just">
              <a:lnSpc>
                <a:spcPts val="1340"/>
              </a:lnSpc>
              <a:spcBef>
                <a:spcPts val="45"/>
              </a:spcBef>
            </a:pPr>
            <a:r>
              <a:rPr sz="1600" spc="-5" dirty="0">
                <a:latin typeface="Calibri"/>
                <a:cs typeface="Calibri"/>
              </a:rPr>
              <a:t>The Knowledge Based Test (KBT), or written test, will be administered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a test center. The test consists  of </a:t>
            </a:r>
            <a:r>
              <a:rPr sz="1600" b="1" u="sng" spc="-5" dirty="0">
                <a:solidFill>
                  <a:srgbClr val="FF0000"/>
                </a:solidFill>
                <a:latin typeface="Calibri"/>
                <a:cs typeface="Calibri"/>
              </a:rPr>
              <a:t>125 multiple choice questions</a:t>
            </a:r>
            <a:r>
              <a:rPr sz="1600" spc="-5" dirty="0">
                <a:latin typeface="Calibri"/>
                <a:cs typeface="Calibri"/>
              </a:rPr>
              <a:t>. Each question has </a:t>
            </a:r>
            <a:r>
              <a:rPr sz="1600" b="1" u="sng" spc="-5" dirty="0">
                <a:solidFill>
                  <a:srgbClr val="FF0000"/>
                </a:solidFill>
                <a:latin typeface="Calibri"/>
                <a:cs typeface="Calibri"/>
              </a:rPr>
              <a:t>4 possible answers </a:t>
            </a:r>
            <a:r>
              <a:rPr sz="1600" spc="-5" dirty="0">
                <a:latin typeface="Calibri"/>
                <a:cs typeface="Calibri"/>
              </a:rPr>
              <a:t>from which the candidate must  select the correct response. Candidates will be given a 2 hour time limit to complete the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test.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823" y="228600"/>
            <a:ext cx="2755087" cy="11078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907" y="157315"/>
            <a:ext cx="3098266" cy="12504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14400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940"/>
              </a:spcBef>
              <a:buAutoNum type="arabicPeriod" startAt="2"/>
              <a:tabLst>
                <a:tab pos="298450" algn="l"/>
                <a:tab pos="299085" algn="l"/>
              </a:tabLst>
            </a:pPr>
            <a:r>
              <a:rPr lang="en-US" sz="2800" spc="-5" dirty="0" smtClean="0">
                <a:cs typeface="Calibri"/>
              </a:rPr>
              <a:t>What is a meant by</a:t>
            </a:r>
            <a:r>
              <a:rPr lang="en-US" sz="2800" spc="5" dirty="0" smtClean="0">
                <a:cs typeface="Calibri"/>
              </a:rPr>
              <a:t> </a:t>
            </a:r>
            <a:r>
              <a:rPr lang="en-US" sz="2800" spc="-5" dirty="0" smtClean="0">
                <a:cs typeface="Calibri"/>
              </a:rPr>
              <a:t>“deflection?”</a:t>
            </a:r>
            <a:endParaRPr lang="en-US" sz="2800" dirty="0" smtClean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25"/>
              </a:spcBef>
              <a:buAutoNum type="alphaLcPeriod"/>
              <a:tabLst>
                <a:tab pos="641985" algn="l"/>
              </a:tabLst>
            </a:pPr>
            <a:r>
              <a:rPr lang="en-US" sz="2800" spc="-5" dirty="0" smtClean="0">
                <a:cs typeface="Calibri"/>
              </a:rPr>
              <a:t>The </a:t>
            </a:r>
            <a:r>
              <a:rPr lang="en-US" sz="2800" spc="-5" dirty="0">
                <a:cs typeface="Calibri"/>
              </a:rPr>
              <a:t>angle </a:t>
            </a:r>
            <a:r>
              <a:rPr lang="en-US" sz="2800" dirty="0">
                <a:cs typeface="Calibri"/>
              </a:rPr>
              <a:t>at </a:t>
            </a:r>
            <a:r>
              <a:rPr lang="en-US" sz="2800" spc="-5" dirty="0">
                <a:cs typeface="Calibri"/>
              </a:rPr>
              <a:t>which light is reflected by a glass</a:t>
            </a:r>
            <a:r>
              <a:rPr lang="en-US" sz="2800" spc="2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surface</a:t>
            </a:r>
            <a:endParaRPr lang="en-US" sz="28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25"/>
              </a:spcBef>
              <a:buAutoNum type="alphaLcPeriod"/>
              <a:tabLst>
                <a:tab pos="641985" algn="l"/>
              </a:tabLst>
            </a:pPr>
            <a:r>
              <a:rPr lang="en-US" sz="2800" spc="-5" dirty="0">
                <a:cs typeface="Calibri"/>
              </a:rPr>
              <a:t>The amount of bending movement of a structural</a:t>
            </a:r>
            <a:r>
              <a:rPr lang="en-US" sz="2800" spc="20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member</a:t>
            </a:r>
            <a:endParaRPr lang="en-US" sz="28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25"/>
              </a:spcBef>
              <a:buAutoNum type="alphaLcPeriod"/>
              <a:tabLst>
                <a:tab pos="641350" algn="l"/>
                <a:tab pos="641985" algn="l"/>
              </a:tabLst>
            </a:pPr>
            <a:r>
              <a:rPr lang="en-US" sz="2800" spc="-5" dirty="0">
                <a:cs typeface="Calibri"/>
              </a:rPr>
              <a:t>The specified pressure a product is designed to</a:t>
            </a:r>
            <a:r>
              <a:rPr lang="en-US" sz="2800" spc="60" dirty="0">
                <a:cs typeface="Calibri"/>
              </a:rPr>
              <a:t> </a:t>
            </a:r>
            <a:r>
              <a:rPr lang="en-US" sz="2800" spc="-5" dirty="0" smtClean="0">
                <a:cs typeface="Calibri"/>
              </a:rPr>
              <a:t>withstand</a:t>
            </a:r>
          </a:p>
          <a:p>
            <a:pPr marL="641350" lvl="1" indent="-229235">
              <a:lnSpc>
                <a:spcPct val="100000"/>
              </a:lnSpc>
              <a:spcBef>
                <a:spcPts val="20"/>
              </a:spcBef>
              <a:buAutoNum type="alphaLcPeriod"/>
              <a:tabLst>
                <a:tab pos="641985" algn="l"/>
              </a:tabLst>
            </a:pPr>
            <a:r>
              <a:rPr lang="en-US" sz="2800" spc="-5" dirty="0" smtClean="0">
                <a:cs typeface="Calibri"/>
              </a:rPr>
              <a:t>The tendency to scatter or disperse a direct beam of</a:t>
            </a:r>
            <a:r>
              <a:rPr lang="en-US" sz="2800" spc="25" dirty="0" smtClean="0">
                <a:cs typeface="Calibri"/>
              </a:rPr>
              <a:t> </a:t>
            </a:r>
            <a:r>
              <a:rPr lang="en-US" sz="2800" spc="-5" dirty="0" smtClean="0">
                <a:cs typeface="Calibri"/>
              </a:rPr>
              <a:t>light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1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14400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940"/>
              </a:spcBef>
              <a:buAutoNum type="arabicPeriod" startAt="2"/>
              <a:tabLst>
                <a:tab pos="298450" algn="l"/>
                <a:tab pos="299085" algn="l"/>
              </a:tabLst>
            </a:pPr>
            <a:r>
              <a:rPr lang="en-US" sz="2800" spc="-5" dirty="0" smtClean="0">
                <a:cs typeface="Calibri"/>
              </a:rPr>
              <a:t>What is a meant by</a:t>
            </a:r>
            <a:r>
              <a:rPr lang="en-US" sz="2800" spc="5" dirty="0" smtClean="0">
                <a:cs typeface="Calibri"/>
              </a:rPr>
              <a:t> </a:t>
            </a:r>
            <a:r>
              <a:rPr lang="en-US" sz="2800" spc="-5" dirty="0" smtClean="0">
                <a:cs typeface="Calibri"/>
              </a:rPr>
              <a:t>“deflection?”</a:t>
            </a:r>
            <a:endParaRPr lang="en-US" sz="2800" dirty="0" smtClean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25"/>
              </a:spcBef>
              <a:buAutoNum type="alphaLcPeriod"/>
              <a:tabLst>
                <a:tab pos="641985" algn="l"/>
              </a:tabLst>
            </a:pPr>
            <a:r>
              <a:rPr lang="en-US" sz="2800" spc="-5" dirty="0" smtClean="0">
                <a:cs typeface="Calibri"/>
              </a:rPr>
              <a:t>The </a:t>
            </a:r>
            <a:r>
              <a:rPr lang="en-US" sz="2800" spc="-5" dirty="0">
                <a:cs typeface="Calibri"/>
              </a:rPr>
              <a:t>angle </a:t>
            </a:r>
            <a:r>
              <a:rPr lang="en-US" sz="2800" dirty="0">
                <a:cs typeface="Calibri"/>
              </a:rPr>
              <a:t>at </a:t>
            </a:r>
            <a:r>
              <a:rPr lang="en-US" sz="2800" spc="-5" dirty="0">
                <a:cs typeface="Calibri"/>
              </a:rPr>
              <a:t>which light is reflected by a glass</a:t>
            </a:r>
            <a:r>
              <a:rPr lang="en-US" sz="2800" spc="25" dirty="0">
                <a:cs typeface="Calibri"/>
              </a:rPr>
              <a:t> </a:t>
            </a:r>
            <a:r>
              <a:rPr lang="en-US" sz="2800" spc="-5" dirty="0">
                <a:cs typeface="Calibri"/>
              </a:rPr>
              <a:t>surface</a:t>
            </a:r>
            <a:endParaRPr lang="en-US" sz="28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25"/>
              </a:spcBef>
              <a:buAutoNum type="alphaLcPeriod"/>
              <a:tabLst>
                <a:tab pos="641985" algn="l"/>
              </a:tabLst>
            </a:pPr>
            <a:r>
              <a:rPr lang="en-US" sz="2800" u="sng" spc="-5" dirty="0">
                <a:solidFill>
                  <a:srgbClr val="FF0000"/>
                </a:solidFill>
                <a:cs typeface="Calibri"/>
              </a:rPr>
              <a:t>The amount of bending movement of a structural</a:t>
            </a:r>
            <a:r>
              <a:rPr lang="en-US" sz="2800" u="sng" spc="2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800" u="sng" spc="-10" dirty="0">
                <a:solidFill>
                  <a:srgbClr val="FF0000"/>
                </a:solidFill>
                <a:cs typeface="Calibri"/>
              </a:rPr>
              <a:t>member</a:t>
            </a:r>
            <a:endParaRPr lang="en-US" sz="2800" u="sng" dirty="0">
              <a:solidFill>
                <a:srgbClr val="FF0000"/>
              </a:solidFill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25"/>
              </a:spcBef>
              <a:buAutoNum type="alphaLcPeriod"/>
              <a:tabLst>
                <a:tab pos="641350" algn="l"/>
                <a:tab pos="641985" algn="l"/>
              </a:tabLst>
            </a:pPr>
            <a:r>
              <a:rPr lang="en-US" sz="2800" spc="-5" dirty="0">
                <a:cs typeface="Calibri"/>
              </a:rPr>
              <a:t>The specified pressure a product is designed to</a:t>
            </a:r>
            <a:r>
              <a:rPr lang="en-US" sz="2800" spc="60" dirty="0">
                <a:cs typeface="Calibri"/>
              </a:rPr>
              <a:t> </a:t>
            </a:r>
            <a:r>
              <a:rPr lang="en-US" sz="2800" spc="-5" dirty="0" smtClean="0">
                <a:cs typeface="Calibri"/>
              </a:rPr>
              <a:t>withstand</a:t>
            </a:r>
          </a:p>
          <a:p>
            <a:pPr marL="641350" lvl="1" indent="-229235">
              <a:lnSpc>
                <a:spcPct val="100000"/>
              </a:lnSpc>
              <a:spcBef>
                <a:spcPts val="20"/>
              </a:spcBef>
              <a:buAutoNum type="alphaLcPeriod"/>
              <a:tabLst>
                <a:tab pos="641985" algn="l"/>
              </a:tabLst>
            </a:pPr>
            <a:r>
              <a:rPr lang="en-US" sz="2800" spc="-5" dirty="0" smtClean="0">
                <a:cs typeface="Calibri"/>
              </a:rPr>
              <a:t>The tendency to scatter or disperse a direct beam of</a:t>
            </a:r>
            <a:r>
              <a:rPr lang="en-US" sz="2800" spc="25" dirty="0" smtClean="0">
                <a:cs typeface="Calibri"/>
              </a:rPr>
              <a:t> </a:t>
            </a:r>
            <a:r>
              <a:rPr lang="en-US" sz="2800" spc="-5" dirty="0" smtClean="0">
                <a:cs typeface="Calibri"/>
              </a:rPr>
              <a:t>light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3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6400800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tabLst>
                <a:tab pos="298450" algn="l"/>
                <a:tab pos="299085" algn="l"/>
              </a:tabLst>
            </a:pPr>
            <a:r>
              <a:rPr lang="en-US" sz="3600" spc="-10" dirty="0" smtClean="0">
                <a:cs typeface="Calibri"/>
              </a:rPr>
              <a:t>3.The </a:t>
            </a:r>
            <a:r>
              <a:rPr lang="en-US" sz="3600" spc="-10" dirty="0">
                <a:cs typeface="Calibri"/>
              </a:rPr>
              <a:t>ability </a:t>
            </a:r>
            <a:r>
              <a:rPr lang="en-US" sz="3600" spc="-5" dirty="0">
                <a:cs typeface="Calibri"/>
              </a:rPr>
              <a:t>of a </a:t>
            </a:r>
            <a:r>
              <a:rPr lang="en-US" sz="3600" spc="-10" dirty="0">
                <a:cs typeface="Calibri"/>
              </a:rPr>
              <a:t>sealant to stick to </a:t>
            </a:r>
            <a:r>
              <a:rPr lang="en-US" sz="3600" spc="-5" dirty="0">
                <a:cs typeface="Calibri"/>
              </a:rPr>
              <a:t>a </a:t>
            </a:r>
            <a:r>
              <a:rPr lang="en-US" sz="3600" spc="-10" dirty="0">
                <a:cs typeface="Calibri"/>
              </a:rPr>
              <a:t>surface </a:t>
            </a:r>
            <a:r>
              <a:rPr lang="en-US" sz="3600" spc="-5" dirty="0">
                <a:cs typeface="Calibri"/>
              </a:rPr>
              <a:t>is </a:t>
            </a:r>
            <a:r>
              <a:rPr lang="en-US" sz="3600" spc="-10" dirty="0">
                <a:cs typeface="Calibri"/>
              </a:rPr>
              <a:t>the definition</a:t>
            </a:r>
            <a:r>
              <a:rPr lang="en-US" sz="3600" spc="1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of:</a:t>
            </a:r>
            <a:endParaRPr lang="en-US" sz="36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41350" algn="l"/>
                <a:tab pos="641985" algn="l"/>
              </a:tabLst>
            </a:pPr>
            <a:r>
              <a:rPr lang="en-US" sz="3600" spc="-10" dirty="0">
                <a:cs typeface="Calibri"/>
              </a:rPr>
              <a:t>Adhesion</a:t>
            </a:r>
            <a:endParaRPr lang="en-US" sz="36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20"/>
              </a:spcBef>
              <a:buAutoNum type="alphaLcPeriod"/>
              <a:tabLst>
                <a:tab pos="641985" algn="l"/>
              </a:tabLst>
            </a:pPr>
            <a:r>
              <a:rPr lang="en-US" sz="3600" spc="-10" dirty="0">
                <a:cs typeface="Calibri"/>
              </a:rPr>
              <a:t>Shear</a:t>
            </a:r>
            <a:r>
              <a:rPr lang="en-US" sz="3600" spc="-15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Strength</a:t>
            </a:r>
            <a:endParaRPr lang="en-US" sz="36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41350" algn="l"/>
                <a:tab pos="641985" algn="l"/>
              </a:tabLst>
            </a:pPr>
            <a:r>
              <a:rPr lang="en-US" sz="3600" spc="-10" dirty="0">
                <a:cs typeface="Calibri"/>
              </a:rPr>
              <a:t>Elasticity</a:t>
            </a:r>
            <a:endParaRPr lang="en-US" sz="36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41985" algn="l"/>
              </a:tabLst>
            </a:pPr>
            <a:r>
              <a:rPr lang="en-US" sz="3600" spc="-10" dirty="0">
                <a:cs typeface="Calibri"/>
              </a:rPr>
              <a:t>Cohesion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3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6400800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tabLst>
                <a:tab pos="298450" algn="l"/>
                <a:tab pos="299085" algn="l"/>
              </a:tabLst>
            </a:pPr>
            <a:r>
              <a:rPr lang="en-US" sz="3600" spc="-10" dirty="0" smtClean="0">
                <a:cs typeface="Calibri"/>
              </a:rPr>
              <a:t>3.The </a:t>
            </a:r>
            <a:r>
              <a:rPr lang="en-US" sz="3600" spc="-10" dirty="0">
                <a:cs typeface="Calibri"/>
              </a:rPr>
              <a:t>ability </a:t>
            </a:r>
            <a:r>
              <a:rPr lang="en-US" sz="3600" spc="-5" dirty="0">
                <a:cs typeface="Calibri"/>
              </a:rPr>
              <a:t>of a </a:t>
            </a:r>
            <a:r>
              <a:rPr lang="en-US" sz="3600" spc="-10" dirty="0">
                <a:cs typeface="Calibri"/>
              </a:rPr>
              <a:t>sealant to stick to </a:t>
            </a:r>
            <a:r>
              <a:rPr lang="en-US" sz="3600" spc="-5" dirty="0">
                <a:cs typeface="Calibri"/>
              </a:rPr>
              <a:t>a </a:t>
            </a:r>
            <a:r>
              <a:rPr lang="en-US" sz="3600" spc="-10" dirty="0">
                <a:cs typeface="Calibri"/>
              </a:rPr>
              <a:t>surface </a:t>
            </a:r>
            <a:r>
              <a:rPr lang="en-US" sz="3600" spc="-5" dirty="0">
                <a:cs typeface="Calibri"/>
              </a:rPr>
              <a:t>is </a:t>
            </a:r>
            <a:r>
              <a:rPr lang="en-US" sz="3600" spc="-10" dirty="0">
                <a:cs typeface="Calibri"/>
              </a:rPr>
              <a:t>the definition</a:t>
            </a:r>
            <a:r>
              <a:rPr lang="en-US" sz="3600" spc="1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of:</a:t>
            </a:r>
            <a:endParaRPr lang="en-US" sz="36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41350" algn="l"/>
                <a:tab pos="641985" algn="l"/>
              </a:tabLst>
            </a:pPr>
            <a:r>
              <a:rPr lang="en-US" sz="3600" u="sng" spc="-10" dirty="0">
                <a:solidFill>
                  <a:srgbClr val="FF0000"/>
                </a:solidFill>
                <a:cs typeface="Calibri"/>
              </a:rPr>
              <a:t>Adhesion</a:t>
            </a:r>
            <a:endParaRPr lang="en-US" sz="3600" u="sng" dirty="0">
              <a:solidFill>
                <a:srgbClr val="FF0000"/>
              </a:solidFill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20"/>
              </a:spcBef>
              <a:buAutoNum type="alphaLcPeriod"/>
              <a:tabLst>
                <a:tab pos="641985" algn="l"/>
              </a:tabLst>
            </a:pPr>
            <a:r>
              <a:rPr lang="en-US" sz="3600" spc="-10" dirty="0">
                <a:cs typeface="Calibri"/>
              </a:rPr>
              <a:t>Shear</a:t>
            </a:r>
            <a:r>
              <a:rPr lang="en-US" sz="3600" spc="-15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Strength</a:t>
            </a:r>
            <a:endParaRPr lang="en-US" sz="36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41350" algn="l"/>
                <a:tab pos="641985" algn="l"/>
              </a:tabLst>
            </a:pPr>
            <a:r>
              <a:rPr lang="en-US" sz="3600" spc="-10" dirty="0">
                <a:cs typeface="Calibri"/>
              </a:rPr>
              <a:t>Elasticity</a:t>
            </a:r>
            <a:endParaRPr lang="en-US" sz="36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41985" algn="l"/>
              </a:tabLst>
            </a:pPr>
            <a:r>
              <a:rPr lang="en-US" sz="3600" spc="-10" dirty="0">
                <a:cs typeface="Calibri"/>
              </a:rPr>
              <a:t>Cohesion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05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6934200" cy="428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>
              <a:lnSpc>
                <a:spcPct val="109600"/>
              </a:lnSpc>
              <a:tabLst>
                <a:tab pos="298450" algn="l"/>
                <a:tab pos="299085" algn="l"/>
              </a:tabLst>
            </a:pPr>
            <a:r>
              <a:rPr lang="en-US" sz="3200" spc="-10" dirty="0" smtClean="0">
                <a:cs typeface="Calibri"/>
              </a:rPr>
              <a:t>4.Which </a:t>
            </a:r>
            <a:r>
              <a:rPr lang="en-US" sz="3200" spc="-5" dirty="0">
                <a:cs typeface="Calibri"/>
              </a:rPr>
              <a:t>of </a:t>
            </a:r>
            <a:r>
              <a:rPr lang="en-US" sz="3200" spc="-10" dirty="0">
                <a:cs typeface="Calibri"/>
              </a:rPr>
              <a:t>the following </a:t>
            </a:r>
            <a:r>
              <a:rPr lang="en-US" sz="3200" spc="-5" dirty="0">
                <a:cs typeface="Calibri"/>
              </a:rPr>
              <a:t>is </a:t>
            </a:r>
            <a:r>
              <a:rPr lang="en-US" sz="3200" spc="-10" dirty="0">
                <a:cs typeface="Calibri"/>
              </a:rPr>
              <a:t>MOST important when considering using </a:t>
            </a:r>
            <a:r>
              <a:rPr lang="en-US" sz="3200" spc="-5" dirty="0">
                <a:cs typeface="Calibri"/>
              </a:rPr>
              <a:t>a </a:t>
            </a:r>
            <a:r>
              <a:rPr lang="en-US" sz="3200" spc="-10" dirty="0">
                <a:cs typeface="Calibri"/>
              </a:rPr>
              <a:t>heavy, </a:t>
            </a:r>
            <a:r>
              <a:rPr lang="en-US" sz="3200" spc="-5" dirty="0">
                <a:cs typeface="Calibri"/>
              </a:rPr>
              <a:t>all </a:t>
            </a:r>
            <a:r>
              <a:rPr lang="en-US" sz="3200" spc="-10" dirty="0">
                <a:cs typeface="Calibri"/>
              </a:rPr>
              <a:t>glass door in </a:t>
            </a:r>
            <a:r>
              <a:rPr lang="en-US" sz="3200" spc="-5" dirty="0">
                <a:cs typeface="Calibri"/>
              </a:rPr>
              <a:t>a  </a:t>
            </a:r>
            <a:r>
              <a:rPr lang="en-US" sz="3200" spc="-10" dirty="0">
                <a:cs typeface="Calibri"/>
              </a:rPr>
              <a:t>storefront</a:t>
            </a:r>
            <a:r>
              <a:rPr lang="en-US" sz="3200" spc="50" dirty="0">
                <a:cs typeface="Calibri"/>
              </a:rPr>
              <a:t> </a:t>
            </a:r>
            <a:r>
              <a:rPr lang="en-US" sz="3200" spc="-10" dirty="0">
                <a:cs typeface="Calibri"/>
              </a:rPr>
              <a:t>system?</a:t>
            </a:r>
            <a:endParaRPr lang="en-US" sz="32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45"/>
              </a:spcBef>
              <a:buAutoNum type="alphaLcPeriod"/>
              <a:tabLst>
                <a:tab pos="641350" algn="l"/>
                <a:tab pos="641985" algn="l"/>
              </a:tabLst>
            </a:pPr>
            <a:r>
              <a:rPr lang="en-US" sz="3200" spc="-10" dirty="0">
                <a:cs typeface="Calibri"/>
              </a:rPr>
              <a:t>Locking</a:t>
            </a:r>
            <a:r>
              <a:rPr lang="en-US" sz="3200" spc="-5" dirty="0">
                <a:cs typeface="Calibri"/>
              </a:rPr>
              <a:t> device</a:t>
            </a:r>
            <a:endParaRPr lang="en-US" sz="32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641985" algn="l"/>
              </a:tabLst>
            </a:pPr>
            <a:r>
              <a:rPr lang="en-US" sz="3200" spc="-10" dirty="0">
                <a:cs typeface="Calibri"/>
              </a:rPr>
              <a:t>Size </a:t>
            </a:r>
            <a:r>
              <a:rPr lang="en-US" sz="3200" spc="-5" dirty="0">
                <a:cs typeface="Calibri"/>
              </a:rPr>
              <a:t>of </a:t>
            </a:r>
            <a:r>
              <a:rPr lang="en-US" sz="3200" spc="-10" dirty="0">
                <a:cs typeface="Calibri"/>
              </a:rPr>
              <a:t>door</a:t>
            </a:r>
            <a:r>
              <a:rPr lang="en-US" sz="3200" spc="-25" dirty="0">
                <a:cs typeface="Calibri"/>
              </a:rPr>
              <a:t> </a:t>
            </a:r>
            <a:r>
              <a:rPr lang="en-US" sz="3200" spc="-10" dirty="0">
                <a:cs typeface="Calibri"/>
              </a:rPr>
              <a:t>pulls</a:t>
            </a:r>
            <a:endParaRPr lang="en-US" sz="32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41350" algn="l"/>
                <a:tab pos="641985" algn="l"/>
              </a:tabLst>
            </a:pPr>
            <a:r>
              <a:rPr lang="en-US" sz="3200" spc="-10" dirty="0">
                <a:cs typeface="Calibri"/>
              </a:rPr>
              <a:t>Pivot </a:t>
            </a:r>
            <a:r>
              <a:rPr lang="en-US" sz="3200" spc="-5" dirty="0">
                <a:cs typeface="Calibri"/>
              </a:rPr>
              <a:t>and</a:t>
            </a:r>
            <a:r>
              <a:rPr lang="en-US" sz="3200" spc="-25" dirty="0">
                <a:cs typeface="Calibri"/>
              </a:rPr>
              <a:t> </a:t>
            </a:r>
            <a:r>
              <a:rPr lang="en-US" sz="3200" spc="-10" dirty="0">
                <a:cs typeface="Calibri"/>
              </a:rPr>
              <a:t>closer</a:t>
            </a:r>
            <a:endParaRPr lang="en-US" sz="32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40"/>
              </a:spcBef>
              <a:buAutoNum type="alphaLcPeriod"/>
              <a:tabLst>
                <a:tab pos="641985" algn="l"/>
              </a:tabLst>
            </a:pPr>
            <a:r>
              <a:rPr lang="en-US" sz="3200" spc="-5" dirty="0">
                <a:cs typeface="Calibri"/>
              </a:rPr>
              <a:t>Door</a:t>
            </a:r>
            <a:r>
              <a:rPr lang="en-US" sz="3200" spc="-15" dirty="0">
                <a:cs typeface="Calibri"/>
              </a:rPr>
              <a:t> </a:t>
            </a:r>
            <a:r>
              <a:rPr lang="en-US" sz="3200" spc="-10" dirty="0">
                <a:cs typeface="Calibri"/>
              </a:rPr>
              <a:t>stops</a:t>
            </a: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3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6934200" cy="428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>
              <a:lnSpc>
                <a:spcPct val="109600"/>
              </a:lnSpc>
              <a:tabLst>
                <a:tab pos="298450" algn="l"/>
                <a:tab pos="299085" algn="l"/>
              </a:tabLst>
            </a:pPr>
            <a:r>
              <a:rPr lang="en-US" sz="3200" spc="-10" dirty="0" smtClean="0">
                <a:cs typeface="Calibri"/>
              </a:rPr>
              <a:t>4.Which </a:t>
            </a:r>
            <a:r>
              <a:rPr lang="en-US" sz="3200" spc="-5" dirty="0">
                <a:cs typeface="Calibri"/>
              </a:rPr>
              <a:t>of </a:t>
            </a:r>
            <a:r>
              <a:rPr lang="en-US" sz="3200" spc="-10" dirty="0">
                <a:cs typeface="Calibri"/>
              </a:rPr>
              <a:t>the following </a:t>
            </a:r>
            <a:r>
              <a:rPr lang="en-US" sz="3200" spc="-5" dirty="0">
                <a:cs typeface="Calibri"/>
              </a:rPr>
              <a:t>is </a:t>
            </a:r>
            <a:r>
              <a:rPr lang="en-US" sz="3200" spc="-10" dirty="0">
                <a:cs typeface="Calibri"/>
              </a:rPr>
              <a:t>MOST important when considering using </a:t>
            </a:r>
            <a:r>
              <a:rPr lang="en-US" sz="3200" spc="-5" dirty="0">
                <a:cs typeface="Calibri"/>
              </a:rPr>
              <a:t>a </a:t>
            </a:r>
            <a:r>
              <a:rPr lang="en-US" sz="3200" spc="-10" dirty="0">
                <a:cs typeface="Calibri"/>
              </a:rPr>
              <a:t>heavy, </a:t>
            </a:r>
            <a:r>
              <a:rPr lang="en-US" sz="3200" spc="-5" dirty="0">
                <a:cs typeface="Calibri"/>
              </a:rPr>
              <a:t>all </a:t>
            </a:r>
            <a:r>
              <a:rPr lang="en-US" sz="3200" spc="-10" dirty="0">
                <a:cs typeface="Calibri"/>
              </a:rPr>
              <a:t>glass door in </a:t>
            </a:r>
            <a:r>
              <a:rPr lang="en-US" sz="3200" spc="-5" dirty="0">
                <a:cs typeface="Calibri"/>
              </a:rPr>
              <a:t>a  </a:t>
            </a:r>
            <a:r>
              <a:rPr lang="en-US" sz="3200" spc="-10" dirty="0">
                <a:cs typeface="Calibri"/>
              </a:rPr>
              <a:t>storefront</a:t>
            </a:r>
            <a:r>
              <a:rPr lang="en-US" sz="3200" spc="50" dirty="0">
                <a:cs typeface="Calibri"/>
              </a:rPr>
              <a:t> </a:t>
            </a:r>
            <a:r>
              <a:rPr lang="en-US" sz="3200" spc="-10" dirty="0">
                <a:cs typeface="Calibri"/>
              </a:rPr>
              <a:t>system?</a:t>
            </a:r>
            <a:endParaRPr lang="en-US" sz="32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45"/>
              </a:spcBef>
              <a:buAutoNum type="alphaLcPeriod"/>
              <a:tabLst>
                <a:tab pos="641350" algn="l"/>
                <a:tab pos="641985" algn="l"/>
              </a:tabLst>
            </a:pPr>
            <a:r>
              <a:rPr lang="en-US" sz="3200" spc="-10" dirty="0">
                <a:cs typeface="Calibri"/>
              </a:rPr>
              <a:t>Locking</a:t>
            </a:r>
            <a:r>
              <a:rPr lang="en-US" sz="3200" spc="-5" dirty="0">
                <a:cs typeface="Calibri"/>
              </a:rPr>
              <a:t> device</a:t>
            </a:r>
            <a:endParaRPr lang="en-US" sz="32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641985" algn="l"/>
              </a:tabLst>
            </a:pPr>
            <a:r>
              <a:rPr lang="en-US" sz="3200" spc="-10" dirty="0">
                <a:cs typeface="Calibri"/>
              </a:rPr>
              <a:t>Size </a:t>
            </a:r>
            <a:r>
              <a:rPr lang="en-US" sz="3200" spc="-5" dirty="0">
                <a:cs typeface="Calibri"/>
              </a:rPr>
              <a:t>of </a:t>
            </a:r>
            <a:r>
              <a:rPr lang="en-US" sz="3200" spc="-10" dirty="0">
                <a:cs typeface="Calibri"/>
              </a:rPr>
              <a:t>door</a:t>
            </a:r>
            <a:r>
              <a:rPr lang="en-US" sz="3200" spc="-25" dirty="0">
                <a:cs typeface="Calibri"/>
              </a:rPr>
              <a:t> </a:t>
            </a:r>
            <a:r>
              <a:rPr lang="en-US" sz="3200" spc="-10" dirty="0">
                <a:cs typeface="Calibri"/>
              </a:rPr>
              <a:t>pulls</a:t>
            </a:r>
            <a:endParaRPr lang="en-US" sz="32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41350" algn="l"/>
                <a:tab pos="641985" algn="l"/>
              </a:tabLst>
            </a:pPr>
            <a:r>
              <a:rPr lang="en-US" sz="3200" u="sng" spc="-10" dirty="0">
                <a:solidFill>
                  <a:srgbClr val="FF0000"/>
                </a:solidFill>
                <a:cs typeface="Calibri"/>
              </a:rPr>
              <a:t>Pivot </a:t>
            </a:r>
            <a:r>
              <a:rPr lang="en-US" sz="3200" u="sng" spc="-5" dirty="0">
                <a:solidFill>
                  <a:srgbClr val="FF0000"/>
                </a:solidFill>
                <a:cs typeface="Calibri"/>
              </a:rPr>
              <a:t>and</a:t>
            </a:r>
            <a:r>
              <a:rPr lang="en-US" sz="3200" u="sng" spc="-2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3200" u="sng" spc="-10" dirty="0">
                <a:solidFill>
                  <a:srgbClr val="FF0000"/>
                </a:solidFill>
                <a:cs typeface="Calibri"/>
              </a:rPr>
              <a:t>closer</a:t>
            </a:r>
            <a:endParaRPr lang="en-US" sz="3200" u="sng" dirty="0">
              <a:solidFill>
                <a:srgbClr val="FF0000"/>
              </a:solidFill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40"/>
              </a:spcBef>
              <a:buAutoNum type="alphaLcPeriod"/>
              <a:tabLst>
                <a:tab pos="641985" algn="l"/>
              </a:tabLst>
            </a:pPr>
            <a:r>
              <a:rPr lang="en-US" sz="3200" spc="-5" dirty="0">
                <a:cs typeface="Calibri"/>
              </a:rPr>
              <a:t>Door</a:t>
            </a:r>
            <a:r>
              <a:rPr lang="en-US" sz="3200" spc="-15" dirty="0">
                <a:cs typeface="Calibri"/>
              </a:rPr>
              <a:t> </a:t>
            </a:r>
            <a:r>
              <a:rPr lang="en-US" sz="3200" spc="-10" dirty="0">
                <a:cs typeface="Calibri"/>
              </a:rPr>
              <a:t>stops</a:t>
            </a: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01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7010400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tabLst>
                <a:tab pos="298450" algn="l"/>
                <a:tab pos="299085" algn="l"/>
              </a:tabLst>
            </a:pPr>
            <a:r>
              <a:rPr lang="en-US" sz="3600" spc="-5" dirty="0" smtClean="0">
                <a:cs typeface="Calibri"/>
              </a:rPr>
              <a:t>5.Where </a:t>
            </a:r>
            <a:r>
              <a:rPr lang="en-US" sz="3600" spc="-10" dirty="0">
                <a:cs typeface="Calibri"/>
              </a:rPr>
              <a:t>should slings </a:t>
            </a:r>
            <a:r>
              <a:rPr lang="en-US" sz="3600" spc="-5" dirty="0">
                <a:cs typeface="Calibri"/>
              </a:rPr>
              <a:t>be </a:t>
            </a:r>
            <a:r>
              <a:rPr lang="en-US" sz="3600" spc="-10" dirty="0">
                <a:cs typeface="Calibri"/>
              </a:rPr>
              <a:t>placed </a:t>
            </a:r>
            <a:r>
              <a:rPr lang="en-US" sz="3600" spc="-5" dirty="0">
                <a:cs typeface="Calibri"/>
              </a:rPr>
              <a:t>when </a:t>
            </a:r>
            <a:r>
              <a:rPr lang="en-US" sz="3600" spc="-10" dirty="0">
                <a:cs typeface="Calibri"/>
              </a:rPr>
              <a:t>lifting glass</a:t>
            </a:r>
            <a:r>
              <a:rPr lang="en-US" sz="3600" spc="-65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overhead?</a:t>
            </a:r>
            <a:endParaRPr lang="en-US" sz="36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41350" algn="l"/>
                <a:tab pos="641985" algn="l"/>
              </a:tabLst>
            </a:pPr>
            <a:r>
              <a:rPr lang="en-US" sz="3600" spc="-10" dirty="0">
                <a:cs typeface="Calibri"/>
              </a:rPr>
              <a:t>On </a:t>
            </a:r>
            <a:r>
              <a:rPr lang="en-US" sz="3600" spc="-5" dirty="0">
                <a:cs typeface="Calibri"/>
              </a:rPr>
              <a:t>the </a:t>
            </a:r>
            <a:r>
              <a:rPr lang="en-US" sz="3600" spc="-10" dirty="0">
                <a:cs typeface="Calibri"/>
              </a:rPr>
              <a:t>side </a:t>
            </a:r>
            <a:r>
              <a:rPr lang="en-US" sz="3600" dirty="0">
                <a:cs typeface="Calibri"/>
              </a:rPr>
              <a:t>of</a:t>
            </a:r>
            <a:r>
              <a:rPr lang="en-US" sz="3600" spc="-10" dirty="0">
                <a:cs typeface="Calibri"/>
              </a:rPr>
              <a:t> cases</a:t>
            </a:r>
            <a:endParaRPr lang="en-US" sz="36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41985" algn="l"/>
              </a:tabLst>
            </a:pPr>
            <a:r>
              <a:rPr lang="en-US" sz="3600" spc="-10" dirty="0">
                <a:cs typeface="Calibri"/>
              </a:rPr>
              <a:t>On the sides under</a:t>
            </a:r>
            <a:r>
              <a:rPr lang="en-US" sz="3600" spc="-50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cleats</a:t>
            </a:r>
            <a:endParaRPr lang="en-US" sz="36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41350" algn="l"/>
                <a:tab pos="641985" algn="l"/>
              </a:tabLst>
            </a:pPr>
            <a:r>
              <a:rPr lang="en-US" sz="3600" spc="-10" dirty="0">
                <a:cs typeface="Calibri"/>
              </a:rPr>
              <a:t>Underneath </a:t>
            </a:r>
            <a:r>
              <a:rPr lang="en-US" sz="3600" dirty="0">
                <a:cs typeface="Calibri"/>
              </a:rPr>
              <a:t>at </a:t>
            </a:r>
            <a:r>
              <a:rPr lang="en-US" sz="3600" spc="-5" dirty="0">
                <a:cs typeface="Calibri"/>
              </a:rPr>
              <a:t>1/3</a:t>
            </a:r>
            <a:r>
              <a:rPr lang="en-US" sz="3600" spc="-95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points</a:t>
            </a:r>
            <a:endParaRPr lang="en-US" sz="36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20"/>
              </a:spcBef>
              <a:buAutoNum type="alphaLcPeriod"/>
              <a:tabLst>
                <a:tab pos="641985" algn="l"/>
              </a:tabLst>
            </a:pPr>
            <a:r>
              <a:rPr lang="en-US" sz="3600" spc="-10" dirty="0">
                <a:cs typeface="Calibri"/>
              </a:rPr>
              <a:t>Underneath </a:t>
            </a:r>
            <a:r>
              <a:rPr lang="en-US" sz="3600" dirty="0">
                <a:cs typeface="Calibri"/>
              </a:rPr>
              <a:t>at </a:t>
            </a:r>
            <a:r>
              <a:rPr lang="en-US" sz="3600" spc="-5" dirty="0">
                <a:cs typeface="Calibri"/>
              </a:rPr>
              <a:t>¼</a:t>
            </a:r>
            <a:r>
              <a:rPr lang="en-US" sz="3600" spc="-25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points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8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7010400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tabLst>
                <a:tab pos="298450" algn="l"/>
                <a:tab pos="299085" algn="l"/>
              </a:tabLst>
            </a:pPr>
            <a:r>
              <a:rPr lang="en-US" sz="3600" spc="-5" dirty="0" smtClean="0">
                <a:cs typeface="Calibri"/>
              </a:rPr>
              <a:t>5.Where </a:t>
            </a:r>
            <a:r>
              <a:rPr lang="en-US" sz="3600" spc="-10" dirty="0">
                <a:cs typeface="Calibri"/>
              </a:rPr>
              <a:t>should slings </a:t>
            </a:r>
            <a:r>
              <a:rPr lang="en-US" sz="3600" spc="-5" dirty="0">
                <a:cs typeface="Calibri"/>
              </a:rPr>
              <a:t>be </a:t>
            </a:r>
            <a:r>
              <a:rPr lang="en-US" sz="3600" spc="-10" dirty="0">
                <a:cs typeface="Calibri"/>
              </a:rPr>
              <a:t>placed </a:t>
            </a:r>
            <a:r>
              <a:rPr lang="en-US" sz="3600" spc="-5" dirty="0">
                <a:cs typeface="Calibri"/>
              </a:rPr>
              <a:t>when </a:t>
            </a:r>
            <a:r>
              <a:rPr lang="en-US" sz="3600" spc="-10" dirty="0">
                <a:cs typeface="Calibri"/>
              </a:rPr>
              <a:t>lifting glass</a:t>
            </a:r>
            <a:r>
              <a:rPr lang="en-US" sz="3600" spc="-65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overhead?</a:t>
            </a:r>
            <a:endParaRPr lang="en-US" sz="36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41350" algn="l"/>
                <a:tab pos="641985" algn="l"/>
              </a:tabLst>
            </a:pPr>
            <a:r>
              <a:rPr lang="en-US" sz="3600" spc="-10" dirty="0">
                <a:cs typeface="Calibri"/>
              </a:rPr>
              <a:t>On </a:t>
            </a:r>
            <a:r>
              <a:rPr lang="en-US" sz="3600" spc="-5" dirty="0">
                <a:cs typeface="Calibri"/>
              </a:rPr>
              <a:t>the </a:t>
            </a:r>
            <a:r>
              <a:rPr lang="en-US" sz="3600" spc="-10" dirty="0">
                <a:cs typeface="Calibri"/>
              </a:rPr>
              <a:t>side </a:t>
            </a:r>
            <a:r>
              <a:rPr lang="en-US" sz="3600" dirty="0">
                <a:cs typeface="Calibri"/>
              </a:rPr>
              <a:t>of</a:t>
            </a:r>
            <a:r>
              <a:rPr lang="en-US" sz="3600" spc="-10" dirty="0">
                <a:cs typeface="Calibri"/>
              </a:rPr>
              <a:t> cases</a:t>
            </a:r>
            <a:endParaRPr lang="en-US" sz="36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41985" algn="l"/>
              </a:tabLst>
            </a:pPr>
            <a:r>
              <a:rPr lang="en-US" sz="3600" spc="-10" dirty="0">
                <a:cs typeface="Calibri"/>
              </a:rPr>
              <a:t>On the sides under</a:t>
            </a:r>
            <a:r>
              <a:rPr lang="en-US" sz="3600" spc="-50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cleats</a:t>
            </a:r>
            <a:endParaRPr lang="en-US" sz="36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41350" algn="l"/>
                <a:tab pos="641985" algn="l"/>
              </a:tabLst>
            </a:pPr>
            <a:r>
              <a:rPr lang="en-US" sz="3600" spc="-10" dirty="0">
                <a:cs typeface="Calibri"/>
              </a:rPr>
              <a:t>Underneath </a:t>
            </a:r>
            <a:r>
              <a:rPr lang="en-US" sz="3600" dirty="0">
                <a:cs typeface="Calibri"/>
              </a:rPr>
              <a:t>at </a:t>
            </a:r>
            <a:r>
              <a:rPr lang="en-US" sz="3600" spc="-5" dirty="0">
                <a:cs typeface="Calibri"/>
              </a:rPr>
              <a:t>1/3</a:t>
            </a:r>
            <a:r>
              <a:rPr lang="en-US" sz="3600" spc="-95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points</a:t>
            </a:r>
            <a:endParaRPr lang="en-US" sz="3600" dirty="0">
              <a:cs typeface="Calibri"/>
            </a:endParaRPr>
          </a:p>
          <a:p>
            <a:pPr marL="641350" lvl="1" indent="-229235">
              <a:lnSpc>
                <a:spcPct val="100000"/>
              </a:lnSpc>
              <a:spcBef>
                <a:spcPts val="120"/>
              </a:spcBef>
              <a:buAutoNum type="alphaLcPeriod"/>
              <a:tabLst>
                <a:tab pos="641985" algn="l"/>
              </a:tabLst>
            </a:pPr>
            <a:r>
              <a:rPr lang="en-US" sz="3600" u="sng" spc="-10" dirty="0">
                <a:solidFill>
                  <a:srgbClr val="FF0000"/>
                </a:solidFill>
                <a:cs typeface="Calibri"/>
              </a:rPr>
              <a:t>Underneath </a:t>
            </a:r>
            <a:r>
              <a:rPr lang="en-US" sz="3600" u="sng" dirty="0">
                <a:solidFill>
                  <a:srgbClr val="FF0000"/>
                </a:solidFill>
                <a:cs typeface="Calibri"/>
              </a:rPr>
              <a:t>at </a:t>
            </a: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¼</a:t>
            </a:r>
            <a:r>
              <a:rPr lang="en-US" sz="3600" u="sng" spc="-2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3600" u="sng" spc="-10" dirty="0">
                <a:solidFill>
                  <a:srgbClr val="FF0000"/>
                </a:solidFill>
                <a:cs typeface="Calibri"/>
              </a:rPr>
              <a:t>points</a:t>
            </a:r>
            <a:endParaRPr lang="en-US" sz="3600" u="sng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1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6324600" cy="4575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indent="-286385">
              <a:lnSpc>
                <a:spcPct val="100000"/>
              </a:lnSpc>
              <a:spcBef>
                <a:spcPts val="229"/>
              </a:spcBef>
              <a:buAutoNum type="arabicPeriod" startAt="6"/>
              <a:tabLst>
                <a:tab pos="354965" algn="l"/>
                <a:tab pos="355600" algn="l"/>
              </a:tabLst>
            </a:pPr>
            <a:r>
              <a:rPr lang="en-US" sz="3600" spc="-5" dirty="0">
                <a:cs typeface="Calibri"/>
              </a:rPr>
              <a:t>What is the </a:t>
            </a:r>
            <a:r>
              <a:rPr lang="en-US" sz="3600" spc="-10" dirty="0">
                <a:cs typeface="Calibri"/>
              </a:rPr>
              <a:t>first </a:t>
            </a:r>
            <a:r>
              <a:rPr lang="en-US" sz="3600" spc="-5" dirty="0">
                <a:cs typeface="Calibri"/>
              </a:rPr>
              <a:t>step </a:t>
            </a:r>
            <a:r>
              <a:rPr lang="en-US" sz="3600" spc="-15" dirty="0">
                <a:cs typeface="Calibri"/>
              </a:rPr>
              <a:t>before </a:t>
            </a:r>
            <a:r>
              <a:rPr lang="en-US" sz="3600" spc="-10" dirty="0">
                <a:cs typeface="Calibri"/>
              </a:rPr>
              <a:t>changing </a:t>
            </a:r>
            <a:r>
              <a:rPr lang="en-US" sz="3600" spc="-5" dirty="0">
                <a:cs typeface="Calibri"/>
              </a:rPr>
              <a:t>a </a:t>
            </a:r>
            <a:r>
              <a:rPr lang="en-US" sz="3600" spc="-10" dirty="0">
                <a:cs typeface="Calibri"/>
              </a:rPr>
              <a:t>unit </a:t>
            </a:r>
            <a:r>
              <a:rPr lang="en-US" sz="3600" spc="-5" dirty="0">
                <a:cs typeface="Calibri"/>
              </a:rPr>
              <a:t>in a pressure bar </a:t>
            </a:r>
            <a:r>
              <a:rPr lang="en-US" sz="3600" spc="-10" dirty="0" err="1">
                <a:cs typeface="Calibri"/>
              </a:rPr>
              <a:t>curtainwall</a:t>
            </a:r>
            <a:r>
              <a:rPr lang="en-US" sz="3600" spc="-10" dirty="0">
                <a:cs typeface="Calibri"/>
              </a:rPr>
              <a:t>?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7865" algn="l"/>
                <a:tab pos="698500" algn="l"/>
              </a:tabLst>
            </a:pPr>
            <a:r>
              <a:rPr lang="en-US" sz="3600" spc="-10" dirty="0">
                <a:cs typeface="Calibri"/>
              </a:rPr>
              <a:t>Remove </a:t>
            </a:r>
            <a:r>
              <a:rPr lang="en-US" sz="3600" spc="-5" dirty="0">
                <a:cs typeface="Calibri"/>
              </a:rPr>
              <a:t>cover</a:t>
            </a:r>
            <a:r>
              <a:rPr lang="en-US" sz="3600" spc="-30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caps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20"/>
              </a:spcBef>
              <a:buAutoNum type="alphaLcPeriod"/>
              <a:tabLst>
                <a:tab pos="698500" algn="l"/>
              </a:tabLst>
            </a:pPr>
            <a:r>
              <a:rPr lang="en-US" sz="3600" spc="-10" dirty="0">
                <a:cs typeface="Calibri"/>
              </a:rPr>
              <a:t>Cut </a:t>
            </a:r>
            <a:r>
              <a:rPr lang="en-US" sz="3600" spc="-5" dirty="0">
                <a:cs typeface="Calibri"/>
              </a:rPr>
              <a:t>away </a:t>
            </a:r>
            <a:r>
              <a:rPr lang="en-US" sz="3600" spc="-10" dirty="0">
                <a:cs typeface="Calibri"/>
              </a:rPr>
              <a:t>the</a:t>
            </a:r>
            <a:r>
              <a:rPr lang="en-US" sz="3600" spc="-30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caulking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7865" algn="l"/>
                <a:tab pos="698500" algn="l"/>
              </a:tabLst>
            </a:pPr>
            <a:r>
              <a:rPr lang="en-US" sz="3600" spc="-10" dirty="0">
                <a:cs typeface="Calibri"/>
              </a:rPr>
              <a:t>Remove </a:t>
            </a:r>
            <a:r>
              <a:rPr lang="en-US" sz="3600" spc="-5" dirty="0">
                <a:cs typeface="Calibri"/>
              </a:rPr>
              <a:t>the </a:t>
            </a:r>
            <a:r>
              <a:rPr lang="en-US" sz="3600" spc="-10" dirty="0">
                <a:cs typeface="Calibri"/>
              </a:rPr>
              <a:t>vinyl</a:t>
            </a:r>
            <a:r>
              <a:rPr lang="en-US" sz="3600" spc="-30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gasket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10" dirty="0">
                <a:cs typeface="Calibri"/>
              </a:rPr>
              <a:t>Remove </a:t>
            </a:r>
            <a:r>
              <a:rPr lang="en-US" sz="3600" spc="-5" dirty="0">
                <a:cs typeface="Calibri"/>
              </a:rPr>
              <a:t>the </a:t>
            </a:r>
            <a:r>
              <a:rPr lang="en-US" sz="3600" spc="-10" dirty="0">
                <a:cs typeface="Calibri"/>
              </a:rPr>
              <a:t>fastening</a:t>
            </a:r>
            <a:r>
              <a:rPr lang="en-US" sz="3600" spc="-25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screws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4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6324600" cy="4575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indent="-286385">
              <a:lnSpc>
                <a:spcPct val="100000"/>
              </a:lnSpc>
              <a:spcBef>
                <a:spcPts val="229"/>
              </a:spcBef>
              <a:buAutoNum type="arabicPeriod" startAt="6"/>
              <a:tabLst>
                <a:tab pos="354965" algn="l"/>
                <a:tab pos="355600" algn="l"/>
              </a:tabLst>
            </a:pPr>
            <a:r>
              <a:rPr lang="en-US" sz="3600" spc="-5" dirty="0">
                <a:cs typeface="Calibri"/>
              </a:rPr>
              <a:t>What is the </a:t>
            </a:r>
            <a:r>
              <a:rPr lang="en-US" sz="3600" spc="-10" dirty="0">
                <a:cs typeface="Calibri"/>
              </a:rPr>
              <a:t>first </a:t>
            </a:r>
            <a:r>
              <a:rPr lang="en-US" sz="3600" spc="-5" dirty="0">
                <a:cs typeface="Calibri"/>
              </a:rPr>
              <a:t>step </a:t>
            </a:r>
            <a:r>
              <a:rPr lang="en-US" sz="3600" spc="-15" dirty="0">
                <a:cs typeface="Calibri"/>
              </a:rPr>
              <a:t>before </a:t>
            </a:r>
            <a:r>
              <a:rPr lang="en-US" sz="3600" spc="-10" dirty="0">
                <a:cs typeface="Calibri"/>
              </a:rPr>
              <a:t>changing </a:t>
            </a:r>
            <a:r>
              <a:rPr lang="en-US" sz="3600" spc="-5" dirty="0">
                <a:cs typeface="Calibri"/>
              </a:rPr>
              <a:t>a </a:t>
            </a:r>
            <a:r>
              <a:rPr lang="en-US" sz="3600" spc="-10" dirty="0">
                <a:cs typeface="Calibri"/>
              </a:rPr>
              <a:t>unit </a:t>
            </a:r>
            <a:r>
              <a:rPr lang="en-US" sz="3600" spc="-5" dirty="0">
                <a:cs typeface="Calibri"/>
              </a:rPr>
              <a:t>in a pressure bar </a:t>
            </a:r>
            <a:r>
              <a:rPr lang="en-US" sz="3600" spc="-10" dirty="0" err="1">
                <a:cs typeface="Calibri"/>
              </a:rPr>
              <a:t>curtainwall</a:t>
            </a:r>
            <a:r>
              <a:rPr lang="en-US" sz="3600" spc="-10" dirty="0">
                <a:cs typeface="Calibri"/>
              </a:rPr>
              <a:t>?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7865" algn="l"/>
                <a:tab pos="698500" algn="l"/>
              </a:tabLst>
            </a:pPr>
            <a:r>
              <a:rPr lang="en-US" sz="3600" u="sng" spc="-10" dirty="0">
                <a:solidFill>
                  <a:srgbClr val="FF0000"/>
                </a:solidFill>
                <a:cs typeface="Calibri"/>
              </a:rPr>
              <a:t>Remove </a:t>
            </a: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cover</a:t>
            </a:r>
            <a:r>
              <a:rPr lang="en-US" sz="3600" u="sng" spc="-3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3600" u="sng" spc="-10" dirty="0">
                <a:solidFill>
                  <a:srgbClr val="FF0000"/>
                </a:solidFill>
                <a:cs typeface="Calibri"/>
              </a:rPr>
              <a:t>caps</a:t>
            </a:r>
            <a:endParaRPr lang="en-US" sz="3600" u="sng" dirty="0">
              <a:solidFill>
                <a:srgbClr val="FF0000"/>
              </a:solidFill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20"/>
              </a:spcBef>
              <a:buAutoNum type="alphaLcPeriod"/>
              <a:tabLst>
                <a:tab pos="698500" algn="l"/>
              </a:tabLst>
            </a:pPr>
            <a:r>
              <a:rPr lang="en-US" sz="3600" spc="-10" dirty="0">
                <a:cs typeface="Calibri"/>
              </a:rPr>
              <a:t>Cut </a:t>
            </a:r>
            <a:r>
              <a:rPr lang="en-US" sz="3600" spc="-5" dirty="0">
                <a:cs typeface="Calibri"/>
              </a:rPr>
              <a:t>away </a:t>
            </a:r>
            <a:r>
              <a:rPr lang="en-US" sz="3600" spc="-10" dirty="0">
                <a:cs typeface="Calibri"/>
              </a:rPr>
              <a:t>the</a:t>
            </a:r>
            <a:r>
              <a:rPr lang="en-US" sz="3600" spc="-30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caulking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7865" algn="l"/>
                <a:tab pos="698500" algn="l"/>
              </a:tabLst>
            </a:pPr>
            <a:r>
              <a:rPr lang="en-US" sz="3600" spc="-10" dirty="0">
                <a:cs typeface="Calibri"/>
              </a:rPr>
              <a:t>Remove </a:t>
            </a:r>
            <a:r>
              <a:rPr lang="en-US" sz="3600" spc="-5" dirty="0">
                <a:cs typeface="Calibri"/>
              </a:rPr>
              <a:t>the </a:t>
            </a:r>
            <a:r>
              <a:rPr lang="en-US" sz="3600" spc="-10" dirty="0">
                <a:cs typeface="Calibri"/>
              </a:rPr>
              <a:t>vinyl</a:t>
            </a:r>
            <a:r>
              <a:rPr lang="en-US" sz="3600" spc="-30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gasket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10" dirty="0">
                <a:cs typeface="Calibri"/>
              </a:rPr>
              <a:t>Remove </a:t>
            </a:r>
            <a:r>
              <a:rPr lang="en-US" sz="3600" spc="-5" dirty="0">
                <a:cs typeface="Calibri"/>
              </a:rPr>
              <a:t>the </a:t>
            </a:r>
            <a:r>
              <a:rPr lang="en-US" sz="3600" spc="-10" dirty="0">
                <a:cs typeface="Calibri"/>
              </a:rPr>
              <a:t>fastening</a:t>
            </a:r>
            <a:r>
              <a:rPr lang="en-US" sz="3600" spc="-25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screws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3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838314" y="993160"/>
            <a:ext cx="6102985" cy="32886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600" spc="-5" dirty="0">
                <a:solidFill>
                  <a:srgbClr val="365F91"/>
                </a:solidFill>
                <a:latin typeface="Cambria"/>
                <a:cs typeface="Cambria"/>
              </a:rPr>
              <a:t>Contents</a:t>
            </a:r>
            <a:endParaRPr sz="1600" dirty="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Section  1:   Testing Skills </a:t>
            </a:r>
            <a:r>
              <a:rPr sz="1100" spc="-10" dirty="0">
                <a:latin typeface="Calibri"/>
                <a:cs typeface="Calibri"/>
              </a:rPr>
              <a:t>....................................................................................................................................</a:t>
            </a:r>
            <a:r>
              <a:rPr sz="1100" spc="-7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5</a:t>
            </a:r>
            <a:endParaRPr sz="11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25"/>
              </a:spcBef>
            </a:pPr>
            <a:r>
              <a:rPr sz="1100" spc="-5" dirty="0">
                <a:latin typeface="Calibri"/>
                <a:cs typeface="Calibri"/>
              </a:rPr>
              <a:t>Section  2:   Test  </a:t>
            </a:r>
            <a:r>
              <a:rPr sz="1100" spc="-10" dirty="0">
                <a:latin typeface="Calibri"/>
                <a:cs typeface="Calibri"/>
              </a:rPr>
              <a:t>Content....................................................................................................................................</a:t>
            </a:r>
            <a:r>
              <a:rPr sz="1100" spc="-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6</a:t>
            </a:r>
            <a:endParaRPr sz="11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20"/>
              </a:spcBef>
            </a:pPr>
            <a:r>
              <a:rPr sz="1100" spc="-5" dirty="0">
                <a:latin typeface="Calibri"/>
                <a:cs typeface="Calibri"/>
              </a:rPr>
              <a:t>Section 3:   Test Categories  </a:t>
            </a:r>
            <a:r>
              <a:rPr sz="1100" spc="-10" dirty="0">
                <a:latin typeface="Calibri"/>
                <a:cs typeface="Calibri"/>
              </a:rPr>
              <a:t>...............................................................................................................................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7</a:t>
            </a:r>
            <a:endParaRPr sz="11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25"/>
              </a:spcBef>
            </a:pPr>
            <a:r>
              <a:rPr sz="1100" spc="-5" dirty="0">
                <a:latin typeface="Calibri"/>
                <a:cs typeface="Calibri"/>
                <a:hlinkClick r:id="rId3" action="ppaction://hlinksldjump"/>
              </a:rPr>
              <a:t>A.   Glazing  Theory </a:t>
            </a:r>
            <a:r>
              <a:rPr sz="1100" spc="-10" dirty="0">
                <a:latin typeface="Calibri"/>
                <a:cs typeface="Calibri"/>
                <a:hlinkClick r:id="rId3" action="ppaction://hlinksldjump"/>
              </a:rPr>
              <a:t>......................................................................................................................................... </a:t>
            </a:r>
            <a:r>
              <a:rPr sz="1100" spc="-5" dirty="0">
                <a:latin typeface="Calibri"/>
                <a:cs typeface="Calibri"/>
                <a:hlinkClick r:id="rId3" action="ppaction://hlinksldjump"/>
              </a:rPr>
              <a:t>7</a:t>
            </a:r>
            <a:endParaRPr sz="11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30"/>
              </a:spcBef>
            </a:pPr>
            <a:r>
              <a:rPr sz="1100" spc="-5" dirty="0">
                <a:latin typeface="Calibri"/>
                <a:cs typeface="Calibri"/>
                <a:hlinkClick r:id="rId4" action="ppaction://hlinksldjump"/>
              </a:rPr>
              <a:t>B.   Tools and Equipment of the Trade </a:t>
            </a:r>
            <a:r>
              <a:rPr sz="1100" spc="-10" dirty="0">
                <a:latin typeface="Calibri"/>
                <a:cs typeface="Calibri"/>
                <a:hlinkClick r:id="rId4" action="ppaction://hlinksldjump"/>
              </a:rPr>
              <a:t>..........................................................................................................</a:t>
            </a:r>
            <a:r>
              <a:rPr sz="1100" spc="160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100" spc="-5" dirty="0">
                <a:latin typeface="Calibri"/>
                <a:cs typeface="Calibri"/>
                <a:hlinkClick r:id="rId4" action="ppaction://hlinksldjump"/>
              </a:rPr>
              <a:t>9</a:t>
            </a:r>
            <a:endParaRPr sz="11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20"/>
              </a:spcBef>
            </a:pPr>
            <a:r>
              <a:rPr sz="1100" spc="-5" dirty="0">
                <a:latin typeface="Calibri"/>
                <a:cs typeface="Calibri"/>
                <a:hlinkClick r:id="rId5" action="ppaction://hlinksldjump"/>
              </a:rPr>
              <a:t>D.   Glass and  Panels </a:t>
            </a:r>
            <a:r>
              <a:rPr sz="1100" spc="-10" dirty="0">
                <a:latin typeface="Calibri"/>
                <a:cs typeface="Calibri"/>
                <a:hlinkClick r:id="rId5" action="ppaction://hlinksldjump"/>
              </a:rPr>
              <a:t>....................................................................................................................................</a:t>
            </a:r>
            <a:r>
              <a:rPr sz="1100" spc="-30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spc="-5" dirty="0">
                <a:latin typeface="Calibri"/>
                <a:cs typeface="Calibri"/>
                <a:hlinkClick r:id="rId5" action="ppaction://hlinksldjump"/>
              </a:rPr>
              <a:t>14</a:t>
            </a:r>
            <a:endParaRPr sz="1100" dirty="0">
              <a:latin typeface="Calibri"/>
              <a:cs typeface="Calibri"/>
            </a:endParaRPr>
          </a:p>
          <a:p>
            <a:pPr marL="151765" marR="5080" algn="r">
              <a:lnSpc>
                <a:spcPct val="139600"/>
              </a:lnSpc>
            </a:pPr>
            <a:r>
              <a:rPr sz="1100" spc="-5" dirty="0">
                <a:latin typeface="Calibri"/>
                <a:cs typeface="Calibri"/>
                <a:hlinkClick r:id="rId6" action="ppaction://hlinksldjump"/>
              </a:rPr>
              <a:t>E. Systems </a:t>
            </a:r>
            <a:r>
              <a:rPr sz="1100" spc="-10" dirty="0">
                <a:latin typeface="Calibri"/>
                <a:cs typeface="Calibri"/>
                <a:hlinkClick r:id="rId6" action="ppaction://hlinksldjump"/>
              </a:rPr>
              <a:t>.................................................................................................................................................. </a:t>
            </a:r>
            <a:r>
              <a:rPr sz="1100" spc="-5" dirty="0">
                <a:latin typeface="Calibri"/>
                <a:cs typeface="Calibri"/>
                <a:hlinkClick r:id="rId6" action="ppaction://hlinksldjump"/>
              </a:rPr>
              <a:t>16 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  <a:hlinkClick r:id="rId7" action="ppaction://hlinksldjump"/>
              </a:rPr>
              <a:t>G.  Quality Controls / Failure Prevention....................................................................................................</a:t>
            </a:r>
            <a:r>
              <a:rPr sz="1100" spc="-35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100" spc="-5" dirty="0">
                <a:latin typeface="Calibri"/>
                <a:cs typeface="Calibri"/>
                <a:hlinkClick r:id="rId7" action="ppaction://hlinksldjump"/>
              </a:rPr>
              <a:t>23</a:t>
            </a:r>
            <a:endParaRPr sz="1100" dirty="0">
              <a:latin typeface="Calibri"/>
              <a:cs typeface="Calibri"/>
            </a:endParaRPr>
          </a:p>
          <a:p>
            <a:pPr marL="12700" marR="5080" algn="r">
              <a:lnSpc>
                <a:spcPct val="139600"/>
              </a:lnSpc>
            </a:pPr>
            <a:r>
              <a:rPr sz="1100" spc="-5" dirty="0">
                <a:latin typeface="Calibri"/>
                <a:cs typeface="Calibri"/>
              </a:rPr>
              <a:t>Section 4: Practice Questions for AGMT Written Test Prevention </a:t>
            </a:r>
            <a:r>
              <a:rPr sz="1100" spc="-10" dirty="0">
                <a:latin typeface="Calibri"/>
                <a:cs typeface="Calibri"/>
              </a:rPr>
              <a:t>............................................................... </a:t>
            </a:r>
            <a:r>
              <a:rPr sz="1100" spc="-5" dirty="0">
                <a:latin typeface="Calibri"/>
                <a:cs typeface="Calibri"/>
              </a:rPr>
              <a:t>26  Section 5:   Answer </a:t>
            </a:r>
            <a:r>
              <a:rPr sz="1100" spc="-10" dirty="0">
                <a:latin typeface="Calibri"/>
                <a:cs typeface="Calibri"/>
              </a:rPr>
              <a:t>Key.................................................................................................................................... 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30</a:t>
            </a:r>
            <a:endParaRPr sz="11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20"/>
              </a:spcBef>
            </a:pPr>
            <a:r>
              <a:rPr sz="1100" spc="-5" dirty="0">
                <a:latin typeface="Calibri"/>
                <a:cs typeface="Calibri"/>
              </a:rPr>
              <a:t>Section  6:   Resources </a:t>
            </a:r>
            <a:r>
              <a:rPr sz="1100" spc="-10" dirty="0">
                <a:latin typeface="Calibri"/>
                <a:cs typeface="Calibri"/>
              </a:rPr>
              <a:t>......................................................................................................................................</a:t>
            </a:r>
            <a:r>
              <a:rPr sz="1100" spc="-7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30</a:t>
            </a:r>
            <a:endParaRPr sz="11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25"/>
              </a:spcBef>
            </a:pPr>
            <a:r>
              <a:rPr sz="1100" spc="-5" dirty="0">
                <a:latin typeface="Calibri"/>
                <a:cs typeface="Calibri"/>
                <a:hlinkClick r:id="rId8" action="ppaction://hlinksldjump"/>
              </a:rPr>
              <a:t>General Glazing Resources:   </a:t>
            </a:r>
            <a:r>
              <a:rPr sz="1100" spc="-10" dirty="0">
                <a:latin typeface="Calibri"/>
                <a:cs typeface="Calibri"/>
                <a:hlinkClick r:id="rId8" action="ppaction://hlinksldjump"/>
              </a:rPr>
              <a:t>.......................................................................................................................</a:t>
            </a:r>
            <a:r>
              <a:rPr sz="1100" spc="225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100" spc="-5" dirty="0">
                <a:latin typeface="Calibri"/>
                <a:cs typeface="Calibri"/>
                <a:hlinkClick r:id="rId8" action="ppaction://hlinksldjump"/>
              </a:rPr>
              <a:t>30</a:t>
            </a:r>
            <a:endParaRPr sz="11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25"/>
              </a:spcBef>
            </a:pPr>
            <a:r>
              <a:rPr sz="1100" spc="-5" dirty="0">
                <a:latin typeface="Calibri"/>
                <a:cs typeface="Calibri"/>
                <a:hlinkClick r:id="rId9" action="ppaction://hlinksldjump"/>
              </a:rPr>
              <a:t>Video  Links: </a:t>
            </a:r>
            <a:r>
              <a:rPr sz="1100" spc="-10" dirty="0">
                <a:latin typeface="Calibri"/>
                <a:cs typeface="Calibri"/>
                <a:hlinkClick r:id="rId9" action="ppaction://hlinksldjump"/>
              </a:rPr>
              <a:t>.................................................................................................................................................</a:t>
            </a:r>
            <a:r>
              <a:rPr sz="1100" spc="190" dirty="0"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100" spc="-5" dirty="0">
                <a:latin typeface="Calibri"/>
                <a:cs typeface="Calibri"/>
                <a:hlinkClick r:id="rId9" action="ppaction://hlinksldjump"/>
              </a:rPr>
              <a:t>31</a:t>
            </a:r>
            <a:endParaRPr sz="11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6705600" cy="5185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marR="613410">
              <a:lnSpc>
                <a:spcPct val="101800"/>
              </a:lnSpc>
              <a:spcBef>
                <a:spcPts val="5"/>
              </a:spcBef>
              <a:tabLst>
                <a:tab pos="354965" algn="l"/>
                <a:tab pos="355600" algn="l"/>
              </a:tabLst>
            </a:pPr>
            <a:r>
              <a:rPr lang="en-US" sz="3600" spc="-5" dirty="0" smtClean="0">
                <a:cs typeface="Calibri"/>
              </a:rPr>
              <a:t>7.Which </a:t>
            </a:r>
            <a:r>
              <a:rPr lang="en-US" sz="3600" spc="-5" dirty="0">
                <a:cs typeface="Calibri"/>
              </a:rPr>
              <a:t>one of the following documents </a:t>
            </a:r>
            <a:r>
              <a:rPr lang="en-US" sz="3600" dirty="0">
                <a:cs typeface="Calibri"/>
              </a:rPr>
              <a:t>has </a:t>
            </a:r>
            <a:r>
              <a:rPr lang="en-US" sz="3600" spc="-5" dirty="0">
                <a:cs typeface="Calibri"/>
              </a:rPr>
              <a:t>the final </a:t>
            </a:r>
            <a:r>
              <a:rPr lang="en-US" sz="3600" dirty="0">
                <a:cs typeface="Calibri"/>
              </a:rPr>
              <a:t>say </a:t>
            </a:r>
            <a:r>
              <a:rPr lang="en-US" sz="3600" spc="-5" dirty="0">
                <a:cs typeface="Calibri"/>
              </a:rPr>
              <a:t>concerning the performance  characteristics of glass required for a particular</a:t>
            </a:r>
            <a:r>
              <a:rPr lang="en-US" sz="3600" spc="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opening?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Specifications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Architectural drawings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7865" algn="l"/>
                <a:tab pos="698500" algn="l"/>
              </a:tabLst>
            </a:pPr>
            <a:r>
              <a:rPr lang="en-US" sz="3600" spc="-5" dirty="0">
                <a:cs typeface="Calibri"/>
              </a:rPr>
              <a:t>Building code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Shop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drawings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8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6705600" cy="5185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marR="613410">
              <a:lnSpc>
                <a:spcPct val="101800"/>
              </a:lnSpc>
              <a:spcBef>
                <a:spcPts val="5"/>
              </a:spcBef>
              <a:tabLst>
                <a:tab pos="354965" algn="l"/>
                <a:tab pos="355600" algn="l"/>
              </a:tabLst>
            </a:pPr>
            <a:r>
              <a:rPr lang="en-US" sz="3600" spc="-5" dirty="0" smtClean="0">
                <a:cs typeface="Calibri"/>
              </a:rPr>
              <a:t>7.Which </a:t>
            </a:r>
            <a:r>
              <a:rPr lang="en-US" sz="3600" spc="-5" dirty="0">
                <a:cs typeface="Calibri"/>
              </a:rPr>
              <a:t>one of the following documents </a:t>
            </a:r>
            <a:r>
              <a:rPr lang="en-US" sz="3600" dirty="0">
                <a:cs typeface="Calibri"/>
              </a:rPr>
              <a:t>has </a:t>
            </a:r>
            <a:r>
              <a:rPr lang="en-US" sz="3600" spc="-5" dirty="0">
                <a:cs typeface="Calibri"/>
              </a:rPr>
              <a:t>the final </a:t>
            </a:r>
            <a:r>
              <a:rPr lang="en-US" sz="3600" dirty="0">
                <a:cs typeface="Calibri"/>
              </a:rPr>
              <a:t>say </a:t>
            </a:r>
            <a:r>
              <a:rPr lang="en-US" sz="3600" spc="-5" dirty="0">
                <a:cs typeface="Calibri"/>
              </a:rPr>
              <a:t>concerning the performance  characteristics of glass required for a particular</a:t>
            </a:r>
            <a:r>
              <a:rPr lang="en-US" sz="3600" spc="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opening?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Specifications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Architectural drawings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7865" algn="l"/>
                <a:tab pos="698500" algn="l"/>
              </a:tabLst>
            </a:pP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Building code</a:t>
            </a:r>
            <a:endParaRPr lang="en-US" sz="3600" u="sng" dirty="0">
              <a:solidFill>
                <a:srgbClr val="FF0000"/>
              </a:solidFill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Shop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drawings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5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6096000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ct val="100000"/>
              </a:lnSpc>
              <a:tabLst>
                <a:tab pos="386080" algn="l"/>
                <a:tab pos="386715" algn="l"/>
              </a:tabLst>
            </a:pPr>
            <a:r>
              <a:rPr lang="en-US" sz="3600" spc="-5" dirty="0" smtClean="0">
                <a:cs typeface="Calibri"/>
              </a:rPr>
              <a:t>8.Which </a:t>
            </a:r>
            <a:r>
              <a:rPr lang="en-US" sz="3600" spc="-5" dirty="0">
                <a:cs typeface="Calibri"/>
              </a:rPr>
              <a:t>type of glass is best suited for </a:t>
            </a:r>
            <a:r>
              <a:rPr lang="en-US" sz="3600" dirty="0">
                <a:cs typeface="Calibri"/>
              </a:rPr>
              <a:t>use </a:t>
            </a:r>
            <a:r>
              <a:rPr lang="en-US" sz="3600" spc="-5" dirty="0">
                <a:cs typeface="Calibri"/>
              </a:rPr>
              <a:t>in a</a:t>
            </a:r>
            <a:r>
              <a:rPr lang="en-US" sz="3600" spc="1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balcony?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Annealed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Laminated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7865" algn="l"/>
                <a:tab pos="698500" algn="l"/>
              </a:tabLst>
            </a:pPr>
            <a:r>
              <a:rPr lang="en-US" sz="3600" spc="-5" dirty="0">
                <a:cs typeface="Calibri"/>
              </a:rPr>
              <a:t>Tempered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Wire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3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6096000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ct val="100000"/>
              </a:lnSpc>
              <a:tabLst>
                <a:tab pos="386080" algn="l"/>
                <a:tab pos="386715" algn="l"/>
              </a:tabLst>
            </a:pPr>
            <a:r>
              <a:rPr lang="en-US" sz="3600" spc="-5" dirty="0" smtClean="0">
                <a:cs typeface="Calibri"/>
              </a:rPr>
              <a:t>8.Which </a:t>
            </a:r>
            <a:r>
              <a:rPr lang="en-US" sz="3600" spc="-5" dirty="0">
                <a:cs typeface="Calibri"/>
              </a:rPr>
              <a:t>type of glass is best suited for </a:t>
            </a:r>
            <a:r>
              <a:rPr lang="en-US" sz="3600" dirty="0">
                <a:cs typeface="Calibri"/>
              </a:rPr>
              <a:t>use </a:t>
            </a:r>
            <a:r>
              <a:rPr lang="en-US" sz="3600" spc="-5" dirty="0">
                <a:cs typeface="Calibri"/>
              </a:rPr>
              <a:t>in a</a:t>
            </a:r>
            <a:r>
              <a:rPr lang="en-US" sz="3600" spc="1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balcony?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Annealed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Laminated</a:t>
            </a:r>
            <a:endParaRPr lang="en-US" sz="3600" u="sng" dirty="0">
              <a:solidFill>
                <a:srgbClr val="FF0000"/>
              </a:solidFill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7865" algn="l"/>
                <a:tab pos="698500" algn="l"/>
              </a:tabLst>
            </a:pPr>
            <a:r>
              <a:rPr lang="en-US" sz="3600" spc="-5" dirty="0">
                <a:cs typeface="Calibri"/>
              </a:rPr>
              <a:t>Tempered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Wire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10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7010400" cy="4575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n-US" sz="3600" spc="-5" dirty="0" smtClean="0">
                <a:cs typeface="Calibri"/>
              </a:rPr>
              <a:t>9.When </a:t>
            </a:r>
            <a:r>
              <a:rPr lang="en-US" sz="3600" spc="-5" dirty="0">
                <a:cs typeface="Calibri"/>
              </a:rPr>
              <a:t>glazing a lite of ¾” glass measuring 168 wide, where should the setting blocks be</a:t>
            </a:r>
            <a:r>
              <a:rPr lang="en-US" sz="3600" spc="15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placed?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Closer to the corner than</a:t>
            </a:r>
            <a:r>
              <a:rPr lang="en-US" sz="3600" spc="-2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typical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4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Closer to the center than</a:t>
            </a:r>
            <a:r>
              <a:rPr lang="en-US" sz="3600" spc="-2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typical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7865" algn="l"/>
                <a:tab pos="698500" algn="l"/>
              </a:tabLst>
            </a:pPr>
            <a:r>
              <a:rPr lang="en-US" sz="3600" spc="-5" dirty="0">
                <a:cs typeface="Calibri"/>
              </a:rPr>
              <a:t>At typical ¼</a:t>
            </a:r>
            <a:r>
              <a:rPr lang="en-US" sz="360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points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¼ points plus an additional block </a:t>
            </a:r>
            <a:r>
              <a:rPr lang="en-US" sz="3600" dirty="0">
                <a:cs typeface="Calibri"/>
              </a:rPr>
              <a:t>in </a:t>
            </a:r>
            <a:r>
              <a:rPr lang="en-US" sz="3600" spc="-5" dirty="0">
                <a:cs typeface="Calibri"/>
              </a:rPr>
              <a:t>the</a:t>
            </a:r>
            <a:r>
              <a:rPr lang="en-US" sz="3600" spc="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center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8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7010400" cy="4575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n-US" sz="3600" spc="-5" dirty="0" smtClean="0">
                <a:cs typeface="Calibri"/>
              </a:rPr>
              <a:t>9.When </a:t>
            </a:r>
            <a:r>
              <a:rPr lang="en-US" sz="3600" spc="-5" dirty="0">
                <a:cs typeface="Calibri"/>
              </a:rPr>
              <a:t>glazing a lite of ¾” glass measuring 168 wide, where should the setting blocks be</a:t>
            </a:r>
            <a:r>
              <a:rPr lang="en-US" sz="3600" spc="15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placed?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Closer to the corner than</a:t>
            </a:r>
            <a:r>
              <a:rPr lang="en-US" sz="3600" u="sng" spc="-2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typical</a:t>
            </a:r>
            <a:endParaRPr lang="en-US" sz="3600" u="sng" dirty="0">
              <a:solidFill>
                <a:srgbClr val="FF0000"/>
              </a:solidFill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4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Closer to the center than</a:t>
            </a:r>
            <a:r>
              <a:rPr lang="en-US" sz="3600" spc="-2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typical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7865" algn="l"/>
                <a:tab pos="698500" algn="l"/>
              </a:tabLst>
            </a:pPr>
            <a:r>
              <a:rPr lang="en-US" sz="3600" spc="-5" dirty="0">
                <a:cs typeface="Calibri"/>
              </a:rPr>
              <a:t>At typical ¼</a:t>
            </a:r>
            <a:r>
              <a:rPr lang="en-US" sz="360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points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¼ points plus an additional block </a:t>
            </a:r>
            <a:r>
              <a:rPr lang="en-US" sz="3600" dirty="0">
                <a:cs typeface="Calibri"/>
              </a:rPr>
              <a:t>in </a:t>
            </a:r>
            <a:r>
              <a:rPr lang="en-US" sz="3600" spc="-5" dirty="0">
                <a:cs typeface="Calibri"/>
              </a:rPr>
              <a:t>the</a:t>
            </a:r>
            <a:r>
              <a:rPr lang="en-US" sz="3600" spc="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center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20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6629400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n-US" sz="3600" spc="-5" dirty="0" smtClean="0">
                <a:cs typeface="Calibri"/>
              </a:rPr>
              <a:t>10.Which </a:t>
            </a:r>
            <a:r>
              <a:rPr lang="en-US" sz="3600" spc="-5" dirty="0">
                <a:cs typeface="Calibri"/>
              </a:rPr>
              <a:t>of the following is </a:t>
            </a:r>
            <a:r>
              <a:rPr lang="en-US" sz="3600" dirty="0">
                <a:cs typeface="Calibri"/>
              </a:rPr>
              <a:t>not </a:t>
            </a:r>
            <a:r>
              <a:rPr lang="en-US" sz="3600" spc="-5" dirty="0">
                <a:cs typeface="Calibri"/>
              </a:rPr>
              <a:t>an </a:t>
            </a:r>
            <a:r>
              <a:rPr lang="en-US" sz="3600" spc="-10" dirty="0">
                <a:cs typeface="Calibri"/>
              </a:rPr>
              <a:t>advantages </a:t>
            </a:r>
            <a:r>
              <a:rPr lang="en-US" sz="3600" spc="-5" dirty="0">
                <a:cs typeface="Calibri"/>
              </a:rPr>
              <a:t>of </a:t>
            </a:r>
            <a:r>
              <a:rPr lang="en-US" sz="3600" spc="-10" dirty="0">
                <a:cs typeface="Calibri"/>
              </a:rPr>
              <a:t>dry glazing?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  <a:tab pos="699135" algn="l"/>
              </a:tabLst>
            </a:pPr>
            <a:r>
              <a:rPr lang="en-US" sz="3600" spc="-5" dirty="0">
                <a:cs typeface="Calibri"/>
              </a:rPr>
              <a:t>Can be </a:t>
            </a:r>
            <a:r>
              <a:rPr lang="en-US" sz="3600" spc="-10" dirty="0">
                <a:cs typeface="Calibri"/>
              </a:rPr>
              <a:t>done </a:t>
            </a:r>
            <a:r>
              <a:rPr lang="en-US" sz="3600" spc="-5" dirty="0">
                <a:cs typeface="Calibri"/>
              </a:rPr>
              <a:t>from </a:t>
            </a:r>
            <a:r>
              <a:rPr lang="en-US" sz="3600" spc="-10" dirty="0">
                <a:cs typeface="Calibri"/>
              </a:rPr>
              <a:t>the</a:t>
            </a:r>
            <a:r>
              <a:rPr lang="en-US" sz="3600" spc="-40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interior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Less </a:t>
            </a:r>
            <a:r>
              <a:rPr lang="en-US" sz="3600" spc="-10" dirty="0">
                <a:cs typeface="Calibri"/>
              </a:rPr>
              <a:t>costly </a:t>
            </a:r>
            <a:r>
              <a:rPr lang="en-US" sz="3600" spc="-5" dirty="0">
                <a:cs typeface="Calibri"/>
              </a:rPr>
              <a:t>than wet</a:t>
            </a:r>
            <a:r>
              <a:rPr lang="en-US" sz="3600" spc="-35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glazing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20"/>
              </a:spcBef>
              <a:buAutoNum type="alphaLcPeriod"/>
              <a:tabLst>
                <a:tab pos="697865" algn="l"/>
                <a:tab pos="698500" algn="l"/>
              </a:tabLst>
            </a:pPr>
            <a:r>
              <a:rPr lang="en-US" sz="3600" spc="-5" dirty="0">
                <a:cs typeface="Calibri"/>
              </a:rPr>
              <a:t>Is less </a:t>
            </a:r>
            <a:r>
              <a:rPr lang="en-US" sz="3600" spc="-10" dirty="0">
                <a:cs typeface="Calibri"/>
              </a:rPr>
              <a:t>dependent </a:t>
            </a:r>
            <a:r>
              <a:rPr lang="en-US" sz="3600" spc="-5" dirty="0">
                <a:cs typeface="Calibri"/>
              </a:rPr>
              <a:t>on </a:t>
            </a:r>
            <a:r>
              <a:rPr lang="en-US" sz="3600" spc="-10" dirty="0">
                <a:cs typeface="Calibri"/>
              </a:rPr>
              <a:t>workmanship </a:t>
            </a:r>
            <a:r>
              <a:rPr lang="en-US" sz="3600" spc="-5" dirty="0">
                <a:cs typeface="Calibri"/>
              </a:rPr>
              <a:t>and</a:t>
            </a:r>
            <a:r>
              <a:rPr lang="en-US" sz="3600" spc="-20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weather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9135" algn="l"/>
              </a:tabLst>
            </a:pPr>
            <a:r>
              <a:rPr lang="en-US" sz="3600" spc="-5" dirty="0">
                <a:cs typeface="Calibri"/>
              </a:rPr>
              <a:t>Is </a:t>
            </a:r>
            <a:r>
              <a:rPr lang="en-US" sz="3600" spc="-10" dirty="0">
                <a:cs typeface="Calibri"/>
              </a:rPr>
              <a:t>more</a:t>
            </a:r>
            <a:r>
              <a:rPr lang="en-US" sz="3600" spc="-20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watertight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93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6629400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n-US" sz="3600" spc="-5" dirty="0" smtClean="0">
                <a:cs typeface="Calibri"/>
              </a:rPr>
              <a:t>10.Which </a:t>
            </a:r>
            <a:r>
              <a:rPr lang="en-US" sz="3600" spc="-5" dirty="0">
                <a:cs typeface="Calibri"/>
              </a:rPr>
              <a:t>of the following is </a:t>
            </a:r>
            <a:r>
              <a:rPr lang="en-US" sz="3600" dirty="0">
                <a:cs typeface="Calibri"/>
              </a:rPr>
              <a:t>not </a:t>
            </a:r>
            <a:r>
              <a:rPr lang="en-US" sz="3600" spc="-5" dirty="0">
                <a:cs typeface="Calibri"/>
              </a:rPr>
              <a:t>an </a:t>
            </a:r>
            <a:r>
              <a:rPr lang="en-US" sz="3600" spc="-10" dirty="0">
                <a:cs typeface="Calibri"/>
              </a:rPr>
              <a:t>advantages </a:t>
            </a:r>
            <a:r>
              <a:rPr lang="en-US" sz="3600" spc="-5" dirty="0">
                <a:cs typeface="Calibri"/>
              </a:rPr>
              <a:t>of </a:t>
            </a:r>
            <a:r>
              <a:rPr lang="en-US" sz="3600" spc="-10" dirty="0">
                <a:cs typeface="Calibri"/>
              </a:rPr>
              <a:t>dry glazing?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  <a:tab pos="699135" algn="l"/>
              </a:tabLst>
            </a:pPr>
            <a:r>
              <a:rPr lang="en-US" sz="3600" spc="-5" dirty="0">
                <a:cs typeface="Calibri"/>
              </a:rPr>
              <a:t>Can be </a:t>
            </a:r>
            <a:r>
              <a:rPr lang="en-US" sz="3600" spc="-10" dirty="0">
                <a:cs typeface="Calibri"/>
              </a:rPr>
              <a:t>done </a:t>
            </a:r>
            <a:r>
              <a:rPr lang="en-US" sz="3600" spc="-5" dirty="0">
                <a:cs typeface="Calibri"/>
              </a:rPr>
              <a:t>from </a:t>
            </a:r>
            <a:r>
              <a:rPr lang="en-US" sz="3600" spc="-10" dirty="0">
                <a:cs typeface="Calibri"/>
              </a:rPr>
              <a:t>the</a:t>
            </a:r>
            <a:r>
              <a:rPr lang="en-US" sz="3600" spc="-40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interior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Less </a:t>
            </a:r>
            <a:r>
              <a:rPr lang="en-US" sz="3600" spc="-10" dirty="0">
                <a:cs typeface="Calibri"/>
              </a:rPr>
              <a:t>costly </a:t>
            </a:r>
            <a:r>
              <a:rPr lang="en-US" sz="3600" spc="-5" dirty="0">
                <a:cs typeface="Calibri"/>
              </a:rPr>
              <a:t>than wet</a:t>
            </a:r>
            <a:r>
              <a:rPr lang="en-US" sz="3600" spc="-35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glazing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20"/>
              </a:spcBef>
              <a:buAutoNum type="alphaLcPeriod"/>
              <a:tabLst>
                <a:tab pos="697865" algn="l"/>
                <a:tab pos="698500" algn="l"/>
              </a:tabLst>
            </a:pPr>
            <a:r>
              <a:rPr lang="en-US" sz="3600" spc="-5" dirty="0">
                <a:cs typeface="Calibri"/>
              </a:rPr>
              <a:t>Is less </a:t>
            </a:r>
            <a:r>
              <a:rPr lang="en-US" sz="3600" spc="-10" dirty="0">
                <a:cs typeface="Calibri"/>
              </a:rPr>
              <a:t>dependent </a:t>
            </a:r>
            <a:r>
              <a:rPr lang="en-US" sz="3600" spc="-5" dirty="0">
                <a:cs typeface="Calibri"/>
              </a:rPr>
              <a:t>on </a:t>
            </a:r>
            <a:r>
              <a:rPr lang="en-US" sz="3600" spc="-10" dirty="0">
                <a:cs typeface="Calibri"/>
              </a:rPr>
              <a:t>workmanship </a:t>
            </a:r>
            <a:r>
              <a:rPr lang="en-US" sz="3600" spc="-5" dirty="0">
                <a:cs typeface="Calibri"/>
              </a:rPr>
              <a:t>and</a:t>
            </a:r>
            <a:r>
              <a:rPr lang="en-US" sz="3600" spc="-20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weather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9135" algn="l"/>
              </a:tabLst>
            </a:pP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Is </a:t>
            </a:r>
            <a:r>
              <a:rPr lang="en-US" sz="3600" u="sng" spc="-10" dirty="0">
                <a:solidFill>
                  <a:srgbClr val="FF0000"/>
                </a:solidFill>
                <a:cs typeface="Calibri"/>
              </a:rPr>
              <a:t>more</a:t>
            </a:r>
            <a:r>
              <a:rPr lang="en-US" sz="3600" u="sng" spc="-2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3600" u="sng" spc="-10" dirty="0">
                <a:solidFill>
                  <a:srgbClr val="FF0000"/>
                </a:solidFill>
                <a:cs typeface="Calibri"/>
              </a:rPr>
              <a:t>watertight</a:t>
            </a:r>
            <a:endParaRPr lang="en-US" sz="3600" u="sng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6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4446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  <a:tab pos="355600" algn="l"/>
              </a:tabLst>
            </a:pPr>
            <a:r>
              <a:rPr lang="en-US" sz="3600" spc="-10" dirty="0" smtClean="0">
                <a:cs typeface="Calibri"/>
              </a:rPr>
              <a:t>11.Find </a:t>
            </a:r>
            <a:r>
              <a:rPr lang="en-US" sz="3600" spc="-10" dirty="0">
                <a:cs typeface="Calibri"/>
              </a:rPr>
              <a:t>dimension</a:t>
            </a:r>
            <a:r>
              <a:rPr lang="en-US" sz="3600" spc="-4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“x”:</a:t>
            </a:r>
            <a:endParaRPr lang="en-US" sz="3600" dirty="0">
              <a:cs typeface="Calibri"/>
            </a:endParaRPr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5383022" cy="28986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5791200"/>
            <a:ext cx="38862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spc="-5" dirty="0">
                <a:cs typeface="Calibri"/>
              </a:rPr>
              <a:t>a.</a:t>
            </a:r>
            <a:r>
              <a:rPr lang="en-US" sz="3600" spc="180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.862</a:t>
            </a:r>
            <a:endParaRPr lang="en-US" sz="36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3600" spc="-5" dirty="0">
                <a:cs typeface="Calibri"/>
              </a:rPr>
              <a:t>b.</a:t>
            </a:r>
            <a:r>
              <a:rPr lang="en-US" sz="3600" spc="155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.19</a:t>
            </a:r>
            <a:endParaRPr lang="en-US" sz="36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241300" algn="l"/>
              </a:tabLst>
            </a:pPr>
            <a:r>
              <a:rPr lang="en-US" sz="3600" spc="-10" dirty="0" smtClean="0">
                <a:cs typeface="Calibri"/>
              </a:rPr>
              <a:t>c</a:t>
            </a:r>
            <a:r>
              <a:rPr lang="en-US" sz="3600" spc="-5" dirty="0" smtClean="0">
                <a:cs typeface="Calibri"/>
              </a:rPr>
              <a:t>.</a:t>
            </a:r>
            <a:r>
              <a:rPr lang="en-US" sz="3600" spc="-10" dirty="0" smtClean="0">
                <a:cs typeface="Calibri"/>
              </a:rPr>
              <a:t>1</a:t>
            </a:r>
            <a:r>
              <a:rPr lang="en-US" sz="3600" spc="-15" dirty="0" smtClean="0">
                <a:cs typeface="Calibri"/>
              </a:rPr>
              <a:t>.</a:t>
            </a:r>
            <a:r>
              <a:rPr lang="en-US" sz="3600" spc="-10" dirty="0" smtClean="0">
                <a:cs typeface="Calibri"/>
              </a:rPr>
              <a:t>89</a:t>
            </a:r>
            <a:endParaRPr lang="en-US" sz="36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en-US" sz="3600" spc="-5" dirty="0">
                <a:cs typeface="Calibri"/>
              </a:rPr>
              <a:t>d.  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3.29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45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4446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  <a:tab pos="355600" algn="l"/>
              </a:tabLst>
            </a:pPr>
            <a:r>
              <a:rPr lang="en-US" sz="3600" spc="-10" dirty="0" smtClean="0">
                <a:cs typeface="Calibri"/>
              </a:rPr>
              <a:t>11.Find </a:t>
            </a:r>
            <a:r>
              <a:rPr lang="en-US" sz="3600" spc="-10" dirty="0">
                <a:cs typeface="Calibri"/>
              </a:rPr>
              <a:t>dimension</a:t>
            </a:r>
            <a:r>
              <a:rPr lang="en-US" sz="3600" spc="-4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“x”:</a:t>
            </a:r>
            <a:endParaRPr lang="en-US" sz="3600" dirty="0">
              <a:cs typeface="Calibri"/>
            </a:endParaRPr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5383022" cy="28986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5791200"/>
            <a:ext cx="38862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a.</a:t>
            </a:r>
            <a:r>
              <a:rPr lang="en-US" sz="3600" u="sng" spc="18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3600" u="sng" spc="-10" dirty="0">
                <a:solidFill>
                  <a:srgbClr val="FF0000"/>
                </a:solidFill>
                <a:cs typeface="Calibri"/>
              </a:rPr>
              <a:t>.862</a:t>
            </a:r>
            <a:endParaRPr lang="en-US" sz="3600" u="sng" dirty="0">
              <a:solidFill>
                <a:srgbClr val="FF0000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3600" spc="-5" dirty="0">
                <a:cs typeface="Calibri"/>
              </a:rPr>
              <a:t>b.</a:t>
            </a:r>
            <a:r>
              <a:rPr lang="en-US" sz="3600" spc="155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.19</a:t>
            </a:r>
            <a:endParaRPr lang="en-US" sz="36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241300" algn="l"/>
              </a:tabLst>
            </a:pPr>
            <a:r>
              <a:rPr lang="en-US" sz="3600" spc="-10" dirty="0" smtClean="0">
                <a:cs typeface="Calibri"/>
              </a:rPr>
              <a:t>c</a:t>
            </a:r>
            <a:r>
              <a:rPr lang="en-US" sz="3600" spc="-5" dirty="0" smtClean="0">
                <a:cs typeface="Calibri"/>
              </a:rPr>
              <a:t>.</a:t>
            </a:r>
            <a:r>
              <a:rPr lang="en-US" sz="3600" spc="-10" dirty="0" smtClean="0">
                <a:cs typeface="Calibri"/>
              </a:rPr>
              <a:t>1</a:t>
            </a:r>
            <a:r>
              <a:rPr lang="en-US" sz="3600" spc="-15" dirty="0" smtClean="0">
                <a:cs typeface="Calibri"/>
              </a:rPr>
              <a:t>.</a:t>
            </a:r>
            <a:r>
              <a:rPr lang="en-US" sz="3600" spc="-10" dirty="0" smtClean="0">
                <a:cs typeface="Calibri"/>
              </a:rPr>
              <a:t>89</a:t>
            </a:r>
            <a:endParaRPr lang="en-US" sz="36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en-US" sz="3600" spc="-5" dirty="0">
                <a:cs typeface="Calibri"/>
              </a:rPr>
              <a:t>d.  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3.29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4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203" y="1246252"/>
            <a:ext cx="5579745" cy="779716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0"/>
              </a:spcBef>
              <a:buClr>
                <a:srgbClr val="2E5395"/>
              </a:buClr>
              <a:buFont typeface="Calibri"/>
              <a:buAutoNum type="alphaUcPeriod"/>
              <a:tabLst>
                <a:tab pos="241300" algn="l"/>
              </a:tabLst>
            </a:pP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Test</a:t>
            </a:r>
            <a:r>
              <a:rPr sz="1200" b="1" i="1" spc="-5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Preparation:</a:t>
            </a:r>
            <a:endParaRPr sz="1200">
              <a:latin typeface="Calibri"/>
              <a:cs typeface="Calibri"/>
            </a:endParaRPr>
          </a:p>
          <a:p>
            <a:pPr marL="704850" lvl="1" indent="-229235">
              <a:lnSpc>
                <a:spcPct val="100000"/>
              </a:lnSpc>
              <a:spcBef>
                <a:spcPts val="310"/>
              </a:spcBef>
              <a:buFont typeface="Calibri"/>
              <a:buAutoNum type="arabicPeriod"/>
              <a:tabLst>
                <a:tab pos="705485" algn="l"/>
              </a:tabLst>
            </a:pPr>
            <a:r>
              <a:rPr sz="1100" b="1" spc="-10" dirty="0">
                <a:latin typeface="Calibri"/>
                <a:cs typeface="Calibri"/>
              </a:rPr>
              <a:t>Don’t Procrastinate/Cram</a:t>
            </a:r>
            <a:endParaRPr sz="1100">
              <a:latin typeface="Calibri"/>
              <a:cs typeface="Calibri"/>
            </a:endParaRPr>
          </a:p>
          <a:p>
            <a:pPr marL="704215" lvl="1" indent="-229235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704850" algn="l"/>
              </a:tabLst>
            </a:pPr>
            <a:r>
              <a:rPr sz="1100" b="1" spc="-10" dirty="0">
                <a:latin typeface="Calibri"/>
                <a:cs typeface="Calibri"/>
              </a:rPr>
              <a:t>Make </a:t>
            </a:r>
            <a:r>
              <a:rPr sz="1100" b="1" spc="-5" dirty="0">
                <a:latin typeface="Calibri"/>
                <a:cs typeface="Calibri"/>
              </a:rPr>
              <a:t>a </a:t>
            </a:r>
            <a:r>
              <a:rPr sz="1100" b="1" spc="-10" dirty="0">
                <a:latin typeface="Calibri"/>
                <a:cs typeface="Calibri"/>
              </a:rPr>
              <a:t>study</a:t>
            </a:r>
            <a:r>
              <a:rPr sz="1100" b="1" spc="-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plan</a:t>
            </a:r>
            <a:endParaRPr sz="1100">
              <a:latin typeface="Calibri"/>
              <a:cs typeface="Calibri"/>
            </a:endParaRPr>
          </a:p>
          <a:p>
            <a:pPr marL="1161415" lvl="2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1161415" algn="l"/>
                <a:tab pos="1162050" algn="l"/>
              </a:tabLst>
            </a:pPr>
            <a:r>
              <a:rPr sz="1100" spc="-10" dirty="0">
                <a:latin typeface="Calibri"/>
                <a:cs typeface="Calibri"/>
              </a:rPr>
              <a:t>Weekly</a:t>
            </a:r>
            <a:endParaRPr sz="1100">
              <a:latin typeface="Calibri"/>
              <a:cs typeface="Calibri"/>
            </a:endParaRPr>
          </a:p>
          <a:p>
            <a:pPr marL="1161415" lvl="2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1162050" algn="l"/>
              </a:tabLst>
            </a:pPr>
            <a:r>
              <a:rPr sz="1100" spc="-10" dirty="0">
                <a:latin typeface="Calibri"/>
                <a:cs typeface="Calibri"/>
              </a:rPr>
              <a:t>Monthly</a:t>
            </a:r>
            <a:endParaRPr sz="1100">
              <a:latin typeface="Calibri"/>
              <a:cs typeface="Calibri"/>
            </a:endParaRPr>
          </a:p>
          <a:p>
            <a:pPr marL="704215" lvl="1" indent="-229235">
              <a:lnSpc>
                <a:spcPct val="100000"/>
              </a:lnSpc>
              <a:spcBef>
                <a:spcPts val="120"/>
              </a:spcBef>
              <a:buFont typeface="Calibri"/>
              <a:buAutoNum type="arabicPeriod"/>
              <a:tabLst>
                <a:tab pos="704850" algn="l"/>
              </a:tabLst>
            </a:pPr>
            <a:r>
              <a:rPr sz="1100" b="1" spc="-10" dirty="0">
                <a:latin typeface="Calibri"/>
                <a:cs typeface="Calibri"/>
              </a:rPr>
              <a:t>Review with </a:t>
            </a:r>
            <a:r>
              <a:rPr sz="1100" b="1" spc="-5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group</a:t>
            </a:r>
            <a:endParaRPr sz="1100">
              <a:latin typeface="Calibri"/>
              <a:cs typeface="Calibri"/>
            </a:endParaRPr>
          </a:p>
          <a:p>
            <a:pPr marL="704215" lvl="1" indent="-2292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704850" algn="l"/>
              </a:tabLst>
            </a:pPr>
            <a:r>
              <a:rPr sz="1100" b="1" spc="-10" dirty="0">
                <a:latin typeface="Calibri"/>
                <a:cs typeface="Calibri"/>
              </a:rPr>
              <a:t>Organize reference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materials</a:t>
            </a:r>
            <a:endParaRPr sz="1100">
              <a:latin typeface="Calibri"/>
              <a:cs typeface="Calibri"/>
            </a:endParaRPr>
          </a:p>
          <a:p>
            <a:pPr marL="704215" lvl="1" indent="-229235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704850" algn="l"/>
              </a:tabLst>
            </a:pPr>
            <a:r>
              <a:rPr sz="1100" b="1" spc="-5" dirty="0">
                <a:latin typeface="Calibri"/>
                <a:cs typeface="Calibri"/>
              </a:rPr>
              <a:t>Use </a:t>
            </a:r>
            <a:r>
              <a:rPr sz="1100" b="1" spc="-10" dirty="0">
                <a:latin typeface="Calibri"/>
                <a:cs typeface="Calibri"/>
              </a:rPr>
              <a:t>visual aids</a:t>
            </a:r>
            <a:endParaRPr sz="1100">
              <a:latin typeface="Calibri"/>
              <a:cs typeface="Calibri"/>
            </a:endParaRPr>
          </a:p>
          <a:p>
            <a:pPr marL="1161415" lvl="2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1161415" algn="l"/>
                <a:tab pos="1162050" algn="l"/>
              </a:tabLst>
            </a:pPr>
            <a:r>
              <a:rPr sz="1100" spc="-10" dirty="0">
                <a:latin typeface="Calibri"/>
                <a:cs typeface="Calibri"/>
              </a:rPr>
              <a:t>Charts</a:t>
            </a:r>
            <a:endParaRPr sz="1100">
              <a:latin typeface="Calibri"/>
              <a:cs typeface="Calibri"/>
            </a:endParaRPr>
          </a:p>
          <a:p>
            <a:pPr marL="1161415" lvl="2" indent="-229235">
              <a:lnSpc>
                <a:spcPct val="100000"/>
              </a:lnSpc>
              <a:spcBef>
                <a:spcPts val="120"/>
              </a:spcBef>
              <a:buAutoNum type="alphaLcPeriod"/>
              <a:tabLst>
                <a:tab pos="1162050" algn="l"/>
              </a:tabLst>
            </a:pPr>
            <a:r>
              <a:rPr sz="1100" spc="-10" dirty="0">
                <a:latin typeface="Calibri"/>
                <a:cs typeface="Calibri"/>
              </a:rPr>
              <a:t>Outlines</a:t>
            </a:r>
            <a:endParaRPr sz="1100">
              <a:latin typeface="Calibri"/>
              <a:cs typeface="Calibri"/>
            </a:endParaRPr>
          </a:p>
          <a:p>
            <a:pPr marL="1161415" lvl="2" indent="-229235">
              <a:lnSpc>
                <a:spcPct val="100000"/>
              </a:lnSpc>
              <a:spcBef>
                <a:spcPts val="140"/>
              </a:spcBef>
              <a:buAutoNum type="alphaLcPeriod"/>
              <a:tabLst>
                <a:tab pos="1161415" algn="l"/>
                <a:tab pos="1162050" algn="l"/>
              </a:tabLst>
            </a:pPr>
            <a:r>
              <a:rPr sz="1100" spc="-10" dirty="0">
                <a:latin typeface="Calibri"/>
                <a:cs typeface="Calibri"/>
              </a:rPr>
              <a:t>Diagrams</a:t>
            </a:r>
            <a:endParaRPr sz="1100">
              <a:latin typeface="Calibri"/>
              <a:cs typeface="Calibri"/>
            </a:endParaRPr>
          </a:p>
          <a:p>
            <a:pPr marL="1161415" lvl="2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1162050" algn="l"/>
              </a:tabLst>
            </a:pPr>
            <a:r>
              <a:rPr sz="1100" spc="-10" dirty="0">
                <a:latin typeface="Calibri"/>
                <a:cs typeface="Calibri"/>
              </a:rPr>
              <a:t>Tables</a:t>
            </a:r>
            <a:endParaRPr sz="1100">
              <a:latin typeface="Calibri"/>
              <a:cs typeface="Calibri"/>
            </a:endParaRPr>
          </a:p>
          <a:p>
            <a:pPr marL="704215" lvl="1" indent="-229235">
              <a:lnSpc>
                <a:spcPct val="100000"/>
              </a:lnSpc>
              <a:spcBef>
                <a:spcPts val="130"/>
              </a:spcBef>
              <a:buFont typeface="Calibri"/>
              <a:buAutoNum type="arabicPeriod"/>
              <a:tabLst>
                <a:tab pos="704850" algn="l"/>
              </a:tabLst>
            </a:pPr>
            <a:r>
              <a:rPr sz="1100" b="1" spc="-10" dirty="0">
                <a:latin typeface="Calibri"/>
                <a:cs typeface="Calibri"/>
              </a:rPr>
              <a:t>Get plenty of</a:t>
            </a:r>
            <a:r>
              <a:rPr sz="1100" b="1" spc="-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sleep</a:t>
            </a:r>
            <a:endParaRPr sz="1100">
              <a:latin typeface="Calibri"/>
              <a:cs typeface="Calibri"/>
            </a:endParaRPr>
          </a:p>
          <a:p>
            <a:pPr marL="704215" lvl="1" indent="-2292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704850" algn="l"/>
              </a:tabLst>
            </a:pPr>
            <a:r>
              <a:rPr sz="1100" b="1" spc="-10" dirty="0">
                <a:latin typeface="Calibri"/>
                <a:cs typeface="Calibri"/>
              </a:rPr>
              <a:t>Stay healthy and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hydrated</a:t>
            </a:r>
            <a:endParaRPr sz="1100">
              <a:latin typeface="Calibri"/>
              <a:cs typeface="Calibri"/>
            </a:endParaRPr>
          </a:p>
          <a:p>
            <a:pPr marL="703580" lvl="1" indent="-22923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704215" algn="l"/>
              </a:tabLst>
            </a:pPr>
            <a:r>
              <a:rPr sz="1100" b="1" spc="-10" dirty="0">
                <a:latin typeface="Calibri"/>
                <a:cs typeface="Calibri"/>
              </a:rPr>
              <a:t>Arrive early </a:t>
            </a:r>
            <a:r>
              <a:rPr sz="1100" b="1" spc="-5" dirty="0">
                <a:latin typeface="Calibri"/>
                <a:cs typeface="Calibri"/>
              </a:rPr>
              <a:t>to </a:t>
            </a:r>
            <a:r>
              <a:rPr sz="1100" b="1" spc="-15" dirty="0">
                <a:latin typeface="Calibri"/>
                <a:cs typeface="Calibri"/>
              </a:rPr>
              <a:t>testing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site</a:t>
            </a:r>
            <a:endParaRPr sz="1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Calibri"/>
              <a:buAutoNum type="arabicPeriod"/>
            </a:pPr>
            <a:endParaRPr sz="1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Calibri"/>
              <a:buAutoNum type="arabicPeriod"/>
            </a:pPr>
            <a:endParaRPr sz="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241300" algn="l"/>
              </a:tabLst>
            </a:pP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Test-taking</a:t>
            </a:r>
            <a:r>
              <a:rPr sz="1200" b="1" i="1" spc="-3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Skills:</a:t>
            </a:r>
            <a:endParaRPr sz="1200">
              <a:latin typeface="Calibri"/>
              <a:cs typeface="Calibri"/>
            </a:endParaRPr>
          </a:p>
          <a:p>
            <a:pPr marL="695960" lvl="1" indent="-229235">
              <a:lnSpc>
                <a:spcPct val="100000"/>
              </a:lnSpc>
              <a:spcBef>
                <a:spcPts val="309"/>
              </a:spcBef>
              <a:buAutoNum type="arabicPeriod"/>
              <a:tabLst>
                <a:tab pos="696595" algn="l"/>
              </a:tabLst>
            </a:pPr>
            <a:r>
              <a:rPr sz="1100" b="1" spc="-10" dirty="0">
                <a:latin typeface="Calibri"/>
                <a:cs typeface="Calibri"/>
              </a:rPr>
              <a:t>General test taking</a:t>
            </a:r>
            <a:r>
              <a:rPr sz="1100" b="1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strategies:</a:t>
            </a:r>
            <a:endParaRPr sz="1100">
              <a:latin typeface="Calibri"/>
              <a:cs typeface="Calibri"/>
            </a:endParaRPr>
          </a:p>
          <a:p>
            <a:pPr marL="933450" indent="-229235">
              <a:lnSpc>
                <a:spcPct val="100000"/>
              </a:lnSpc>
              <a:spcBef>
                <a:spcPts val="680"/>
              </a:spcBef>
              <a:buFont typeface="Symbol"/>
              <a:buChar char=""/>
              <a:tabLst>
                <a:tab pos="933450" algn="l"/>
                <a:tab pos="934085" algn="l"/>
              </a:tabLst>
            </a:pPr>
            <a:r>
              <a:rPr sz="1100" spc="-5" dirty="0">
                <a:solidFill>
                  <a:srgbClr val="1B1B1B"/>
                </a:solidFill>
                <a:latin typeface="Calibri"/>
                <a:cs typeface="Calibri"/>
              </a:rPr>
              <a:t>Be</a:t>
            </a: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 prepared.</a:t>
            </a:r>
            <a:endParaRPr sz="1100">
              <a:latin typeface="Calibri"/>
              <a:cs typeface="Calibri"/>
            </a:endParaRPr>
          </a:p>
          <a:p>
            <a:pPr marL="932815" indent="-229235">
              <a:lnSpc>
                <a:spcPct val="100000"/>
              </a:lnSpc>
              <a:spcBef>
                <a:spcPts val="375"/>
              </a:spcBef>
              <a:buFont typeface="Symbol"/>
              <a:buChar char=""/>
              <a:tabLst>
                <a:tab pos="932815" algn="l"/>
                <a:tab pos="933450" algn="l"/>
              </a:tabLst>
            </a:pPr>
            <a:r>
              <a:rPr sz="1100" spc="-5" dirty="0">
                <a:solidFill>
                  <a:srgbClr val="1B1B1B"/>
                </a:solidFill>
                <a:latin typeface="Calibri"/>
                <a:cs typeface="Calibri"/>
              </a:rPr>
              <a:t>Listen </a:t>
            </a: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attentively </a:t>
            </a:r>
            <a:r>
              <a:rPr sz="1100" spc="-5" dirty="0">
                <a:solidFill>
                  <a:srgbClr val="1B1B1B"/>
                </a:solidFill>
                <a:latin typeface="Calibri"/>
                <a:cs typeface="Calibri"/>
              </a:rPr>
              <a:t>to last </a:t>
            </a: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minute instructions given by the</a:t>
            </a:r>
            <a:r>
              <a:rPr sz="1100" spc="15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instructor.</a:t>
            </a:r>
            <a:endParaRPr sz="1100">
              <a:latin typeface="Calibri"/>
              <a:cs typeface="Calibri"/>
            </a:endParaRPr>
          </a:p>
          <a:p>
            <a:pPr marL="932815" indent="-229235">
              <a:lnSpc>
                <a:spcPct val="100000"/>
              </a:lnSpc>
              <a:spcBef>
                <a:spcPts val="384"/>
              </a:spcBef>
              <a:buFont typeface="Symbol"/>
              <a:buChar char=""/>
              <a:tabLst>
                <a:tab pos="932815" algn="l"/>
                <a:tab pos="933450" algn="l"/>
              </a:tabLst>
            </a:pPr>
            <a:r>
              <a:rPr sz="1100" spc="-5" dirty="0">
                <a:solidFill>
                  <a:srgbClr val="1B1B1B"/>
                </a:solidFill>
                <a:latin typeface="Calibri"/>
                <a:cs typeface="Calibri"/>
              </a:rPr>
              <a:t>Read the </a:t>
            </a: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test directions </a:t>
            </a:r>
            <a:r>
              <a:rPr sz="1100" spc="-5" dirty="0">
                <a:solidFill>
                  <a:srgbClr val="1B1B1B"/>
                </a:solidFill>
                <a:latin typeface="Calibri"/>
                <a:cs typeface="Calibri"/>
              </a:rPr>
              <a:t>very </a:t>
            </a: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carefully </a:t>
            </a:r>
            <a:r>
              <a:rPr sz="1100" spc="-5" dirty="0">
                <a:solidFill>
                  <a:srgbClr val="1B1B1B"/>
                </a:solidFill>
                <a:latin typeface="Calibri"/>
                <a:cs typeface="Calibri"/>
              </a:rPr>
              <a:t>and watch </a:t>
            </a: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for</a:t>
            </a:r>
            <a:r>
              <a:rPr sz="1100" spc="-15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details.</a:t>
            </a:r>
            <a:endParaRPr sz="1100">
              <a:latin typeface="Calibri"/>
              <a:cs typeface="Calibri"/>
            </a:endParaRPr>
          </a:p>
          <a:p>
            <a:pPr marL="932815" indent="-229235">
              <a:lnSpc>
                <a:spcPct val="100000"/>
              </a:lnSpc>
              <a:spcBef>
                <a:spcPts val="380"/>
              </a:spcBef>
              <a:buFont typeface="Symbol"/>
              <a:buChar char=""/>
              <a:tabLst>
                <a:tab pos="932815" algn="l"/>
                <a:tab pos="933450" algn="l"/>
              </a:tabLst>
            </a:pP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Make certain your answer has been accurately registered </a:t>
            </a:r>
            <a:r>
              <a:rPr sz="1100" spc="-5" dirty="0">
                <a:solidFill>
                  <a:srgbClr val="1B1B1B"/>
                </a:solidFill>
                <a:latin typeface="Calibri"/>
                <a:cs typeface="Calibri"/>
              </a:rPr>
              <a:t>on </a:t>
            </a: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the computer</a:t>
            </a:r>
            <a:r>
              <a:rPr sz="1100" spc="80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screen.</a:t>
            </a:r>
            <a:endParaRPr sz="1100">
              <a:latin typeface="Calibri"/>
              <a:cs typeface="Calibri"/>
            </a:endParaRPr>
          </a:p>
          <a:p>
            <a:pPr marL="932815" indent="-229235">
              <a:lnSpc>
                <a:spcPct val="100000"/>
              </a:lnSpc>
              <a:spcBef>
                <a:spcPts val="385"/>
              </a:spcBef>
              <a:buFont typeface="Symbol"/>
              <a:buChar char=""/>
              <a:tabLst>
                <a:tab pos="932815" algn="l"/>
                <a:tab pos="933450" algn="l"/>
              </a:tabLst>
            </a:pPr>
            <a:r>
              <a:rPr sz="1100" spc="-5" dirty="0">
                <a:solidFill>
                  <a:srgbClr val="1B1B1B"/>
                </a:solidFill>
                <a:latin typeface="Calibri"/>
                <a:cs typeface="Calibri"/>
              </a:rPr>
              <a:t>Plan </a:t>
            </a: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how </a:t>
            </a:r>
            <a:r>
              <a:rPr sz="1100" spc="-5" dirty="0">
                <a:solidFill>
                  <a:srgbClr val="1B1B1B"/>
                </a:solidFill>
                <a:latin typeface="Calibri"/>
                <a:cs typeface="Calibri"/>
              </a:rPr>
              <a:t>you will </a:t>
            </a: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use the allotted</a:t>
            </a:r>
            <a:r>
              <a:rPr sz="1100" spc="-30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time.</a:t>
            </a:r>
            <a:endParaRPr sz="1100">
              <a:latin typeface="Calibri"/>
              <a:cs typeface="Calibri"/>
            </a:endParaRPr>
          </a:p>
          <a:p>
            <a:pPr marL="932815" indent="-229235">
              <a:lnSpc>
                <a:spcPct val="100000"/>
              </a:lnSpc>
              <a:spcBef>
                <a:spcPts val="370"/>
              </a:spcBef>
              <a:buFont typeface="Symbol"/>
              <a:buChar char=""/>
              <a:tabLst>
                <a:tab pos="932815" algn="l"/>
                <a:tab pos="933450" algn="l"/>
              </a:tabLst>
            </a:pP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Answer </a:t>
            </a:r>
            <a:r>
              <a:rPr sz="1100" spc="-5" dirty="0">
                <a:solidFill>
                  <a:srgbClr val="1B1B1B"/>
                </a:solidFill>
                <a:latin typeface="Calibri"/>
                <a:cs typeface="Calibri"/>
              </a:rPr>
              <a:t>all the</a:t>
            </a:r>
            <a:r>
              <a:rPr sz="1100" spc="-15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questions.</a:t>
            </a:r>
            <a:endParaRPr sz="1100">
              <a:latin typeface="Calibri"/>
              <a:cs typeface="Calibri"/>
            </a:endParaRPr>
          </a:p>
          <a:p>
            <a:pPr marL="932815" indent="-229235">
              <a:lnSpc>
                <a:spcPct val="100000"/>
              </a:lnSpc>
              <a:spcBef>
                <a:spcPts val="380"/>
              </a:spcBef>
              <a:buFont typeface="Symbol"/>
              <a:buChar char=""/>
              <a:tabLst>
                <a:tab pos="932815" algn="l"/>
                <a:tab pos="933450" algn="l"/>
              </a:tabLst>
            </a:pP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Skip harder questions and </a:t>
            </a:r>
            <a:r>
              <a:rPr sz="1100" spc="-15" dirty="0">
                <a:solidFill>
                  <a:srgbClr val="1B1B1B"/>
                </a:solidFill>
                <a:latin typeface="Calibri"/>
                <a:cs typeface="Calibri"/>
              </a:rPr>
              <a:t>return to them </a:t>
            </a:r>
            <a:r>
              <a:rPr sz="1100" spc="-5" dirty="0">
                <a:solidFill>
                  <a:srgbClr val="1B1B1B"/>
                </a:solidFill>
                <a:latin typeface="Calibri"/>
                <a:cs typeface="Calibri"/>
              </a:rPr>
              <a:t>at </a:t>
            </a: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the completion </a:t>
            </a:r>
            <a:r>
              <a:rPr sz="1100" spc="-5" dirty="0">
                <a:solidFill>
                  <a:srgbClr val="1B1B1B"/>
                </a:solidFill>
                <a:latin typeface="Calibri"/>
                <a:cs typeface="Calibri"/>
              </a:rPr>
              <a:t>of each</a:t>
            </a:r>
            <a:r>
              <a:rPr sz="1100" spc="-55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section/test.</a:t>
            </a:r>
            <a:endParaRPr sz="1100">
              <a:latin typeface="Calibri"/>
              <a:cs typeface="Calibri"/>
            </a:endParaRPr>
          </a:p>
          <a:p>
            <a:pPr marL="933450" indent="-229235">
              <a:lnSpc>
                <a:spcPct val="100000"/>
              </a:lnSpc>
              <a:spcBef>
                <a:spcPts val="385"/>
              </a:spcBef>
              <a:buFont typeface="Symbol"/>
              <a:buChar char=""/>
              <a:tabLst>
                <a:tab pos="932815" algn="l"/>
                <a:tab pos="934085" algn="l"/>
              </a:tabLst>
            </a:pPr>
            <a:r>
              <a:rPr sz="1100" spc="-5" dirty="0">
                <a:solidFill>
                  <a:srgbClr val="1B1B1B"/>
                </a:solidFill>
                <a:latin typeface="Calibri"/>
                <a:cs typeface="Calibri"/>
              </a:rPr>
              <a:t>Plan </a:t>
            </a: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to finish early </a:t>
            </a:r>
            <a:r>
              <a:rPr sz="1100" dirty="0">
                <a:solidFill>
                  <a:srgbClr val="1B1B1B"/>
                </a:solidFill>
                <a:latin typeface="Calibri"/>
                <a:cs typeface="Calibri"/>
              </a:rPr>
              <a:t>and </a:t>
            </a: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have time for</a:t>
            </a:r>
            <a:r>
              <a:rPr sz="1100" spc="-15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review.</a:t>
            </a:r>
            <a:endParaRPr sz="1100">
              <a:latin typeface="Calibri"/>
              <a:cs typeface="Calibri"/>
            </a:endParaRPr>
          </a:p>
          <a:p>
            <a:pPr marL="933450" indent="-229235">
              <a:lnSpc>
                <a:spcPct val="100000"/>
              </a:lnSpc>
              <a:spcBef>
                <a:spcPts val="380"/>
              </a:spcBef>
              <a:buFont typeface="Symbol"/>
              <a:buChar char=""/>
              <a:tabLst>
                <a:tab pos="933450" algn="l"/>
                <a:tab pos="934085" algn="l"/>
              </a:tabLst>
            </a:pP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Look for accidentally skipped</a:t>
            </a:r>
            <a:r>
              <a:rPr sz="1100" spc="-35" dirty="0">
                <a:solidFill>
                  <a:srgbClr val="1B1B1B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B1B1B"/>
                </a:solidFill>
                <a:latin typeface="Calibri"/>
                <a:cs typeface="Calibri"/>
              </a:rPr>
              <a:t>questions.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697865" indent="-228600">
              <a:lnSpc>
                <a:spcPct val="100000"/>
              </a:lnSpc>
              <a:spcBef>
                <a:spcPts val="855"/>
              </a:spcBef>
              <a:buFont typeface="Calibri"/>
              <a:buAutoNum type="arabicPeriod" startAt="2"/>
              <a:tabLst>
                <a:tab pos="698500" algn="l"/>
              </a:tabLst>
            </a:pPr>
            <a:r>
              <a:rPr sz="1100" b="1" spc="-10" dirty="0">
                <a:latin typeface="Calibri"/>
                <a:cs typeface="Calibri"/>
              </a:rPr>
              <a:t>Specific Strategies </a:t>
            </a:r>
            <a:r>
              <a:rPr sz="1100" b="1" spc="-5" dirty="0">
                <a:latin typeface="Calibri"/>
                <a:cs typeface="Calibri"/>
              </a:rPr>
              <a:t>for </a:t>
            </a:r>
            <a:r>
              <a:rPr sz="1100" b="1" spc="-10" dirty="0">
                <a:latin typeface="Calibri"/>
                <a:cs typeface="Calibri"/>
              </a:rPr>
              <a:t>computer-based</a:t>
            </a:r>
            <a:r>
              <a:rPr sz="1100" b="1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tests</a:t>
            </a:r>
            <a:endParaRPr sz="1100">
              <a:latin typeface="Calibri"/>
              <a:cs typeface="Calibri"/>
            </a:endParaRPr>
          </a:p>
          <a:p>
            <a:pPr marL="933450" marR="283210" lvl="1" indent="-228600">
              <a:lnSpc>
                <a:spcPct val="110000"/>
              </a:lnSpc>
              <a:spcBef>
                <a:spcPts val="550"/>
              </a:spcBef>
              <a:buClr>
                <a:srgbClr val="1B1B1B"/>
              </a:buClr>
              <a:buFont typeface="Symbol"/>
              <a:buChar char=""/>
              <a:tabLst>
                <a:tab pos="933450" algn="l"/>
                <a:tab pos="934085" algn="l"/>
              </a:tabLst>
            </a:pPr>
            <a:r>
              <a:rPr sz="1100" b="1" spc="-5" dirty="0">
                <a:latin typeface="Calibri"/>
                <a:cs typeface="Calibri"/>
              </a:rPr>
              <a:t>Use </a:t>
            </a:r>
            <a:r>
              <a:rPr sz="1100" b="1" spc="-10" dirty="0">
                <a:latin typeface="Calibri"/>
                <a:cs typeface="Calibri"/>
              </a:rPr>
              <a:t>scratch paper</a:t>
            </a:r>
            <a:r>
              <a:rPr sz="1100" spc="-10" dirty="0">
                <a:latin typeface="Calibri"/>
                <a:cs typeface="Calibri"/>
              </a:rPr>
              <a:t>: Having and using scratch paper will </a:t>
            </a:r>
            <a:r>
              <a:rPr sz="1100" spc="-5" dirty="0">
                <a:latin typeface="Calibri"/>
                <a:cs typeface="Calibri"/>
              </a:rPr>
              <a:t>allow you to jot down  </a:t>
            </a:r>
            <a:r>
              <a:rPr sz="1100" spc="-10" dirty="0">
                <a:latin typeface="Calibri"/>
                <a:cs typeface="Calibri"/>
              </a:rPr>
              <a:t>details, formulas, etc. </a:t>
            </a:r>
            <a:r>
              <a:rPr sz="1100" spc="-5" dirty="0">
                <a:latin typeface="Calibri"/>
                <a:cs typeface="Calibri"/>
              </a:rPr>
              <a:t>while you </a:t>
            </a:r>
            <a:r>
              <a:rPr sz="1100" spc="-10" dirty="0">
                <a:latin typeface="Calibri"/>
                <a:cs typeface="Calibri"/>
              </a:rPr>
              <a:t>look </a:t>
            </a:r>
            <a:r>
              <a:rPr sz="1100" spc="-5" dirty="0">
                <a:latin typeface="Calibri"/>
                <a:cs typeface="Calibri"/>
              </a:rPr>
              <a:t>at </a:t>
            </a:r>
            <a:r>
              <a:rPr sz="1100" spc="-10" dirty="0">
                <a:latin typeface="Calibri"/>
                <a:cs typeface="Calibri"/>
              </a:rPr>
              <a:t>other areas </a:t>
            </a:r>
            <a:r>
              <a:rPr sz="1100" spc="-5" dirty="0">
                <a:latin typeface="Calibri"/>
                <a:cs typeface="Calibri"/>
              </a:rPr>
              <a:t>of </a:t>
            </a:r>
            <a:r>
              <a:rPr sz="1100" spc="-10" dirty="0">
                <a:latin typeface="Calibri"/>
                <a:cs typeface="Calibri"/>
              </a:rPr>
              <a:t>the screen. This </a:t>
            </a:r>
            <a:r>
              <a:rPr sz="1100" spc="-5" dirty="0">
                <a:latin typeface="Calibri"/>
                <a:cs typeface="Calibri"/>
              </a:rPr>
              <a:t>will  save </a:t>
            </a:r>
            <a:r>
              <a:rPr sz="1100" spc="-10" dirty="0">
                <a:latin typeface="Calibri"/>
                <a:cs typeface="Calibri"/>
              </a:rPr>
              <a:t>scrolling time. Scratch paper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pencil will </a:t>
            </a:r>
            <a:r>
              <a:rPr sz="1100" spc="-5" dirty="0">
                <a:latin typeface="Calibri"/>
                <a:cs typeface="Calibri"/>
              </a:rPr>
              <a:t>be </a:t>
            </a:r>
            <a:r>
              <a:rPr sz="1100" spc="-10" dirty="0">
                <a:latin typeface="Calibri"/>
                <a:cs typeface="Calibri"/>
              </a:rPr>
              <a:t>provided to each  candidate.</a:t>
            </a:r>
            <a:endParaRPr sz="1100">
              <a:latin typeface="Calibri"/>
              <a:cs typeface="Calibri"/>
            </a:endParaRPr>
          </a:p>
          <a:p>
            <a:pPr marL="932815" marR="87630" lvl="1" indent="-227965">
              <a:lnSpc>
                <a:spcPct val="110000"/>
              </a:lnSpc>
              <a:spcBef>
                <a:spcPts val="245"/>
              </a:spcBef>
              <a:buClr>
                <a:srgbClr val="1B1B1B"/>
              </a:buClr>
              <a:buFont typeface="Symbol"/>
              <a:buChar char=""/>
              <a:tabLst>
                <a:tab pos="933450" algn="l"/>
                <a:tab pos="934085" algn="l"/>
              </a:tabLst>
            </a:pPr>
            <a:r>
              <a:rPr sz="1100" b="1" spc="-10" dirty="0">
                <a:latin typeface="Calibri"/>
                <a:cs typeface="Calibri"/>
              </a:rPr>
              <a:t>Watch Your Time</a:t>
            </a:r>
            <a:r>
              <a:rPr sz="1100" spc="-10" dirty="0">
                <a:latin typeface="Calibri"/>
                <a:cs typeface="Calibri"/>
              </a:rPr>
              <a:t>: </a:t>
            </a:r>
            <a:r>
              <a:rPr sz="1100" spc="-5" dirty="0">
                <a:latin typeface="Calibri"/>
                <a:cs typeface="Calibri"/>
              </a:rPr>
              <a:t>On </a:t>
            </a:r>
            <a:r>
              <a:rPr sz="1100" spc="-10" dirty="0">
                <a:latin typeface="Calibri"/>
                <a:cs typeface="Calibri"/>
              </a:rPr>
              <a:t>paper, </a:t>
            </a:r>
            <a:r>
              <a:rPr sz="1100" spc="-5" dirty="0">
                <a:latin typeface="Calibri"/>
                <a:cs typeface="Calibri"/>
              </a:rPr>
              <a:t>it’s </a:t>
            </a:r>
            <a:r>
              <a:rPr sz="1100" spc="-10" dirty="0">
                <a:latin typeface="Calibri"/>
                <a:cs typeface="Calibri"/>
              </a:rPr>
              <a:t>easy </a:t>
            </a:r>
            <a:r>
              <a:rPr sz="1100" spc="-5" dirty="0">
                <a:latin typeface="Calibri"/>
                <a:cs typeface="Calibri"/>
              </a:rPr>
              <a:t>to </a:t>
            </a:r>
            <a:r>
              <a:rPr sz="1100" spc="-10" dirty="0">
                <a:latin typeface="Calibri"/>
                <a:cs typeface="Calibri"/>
              </a:rPr>
              <a:t>cycle through questions repeatedly. On  screen, it </a:t>
            </a:r>
            <a:r>
              <a:rPr sz="1100" spc="-5" dirty="0">
                <a:latin typeface="Calibri"/>
                <a:cs typeface="Calibri"/>
              </a:rPr>
              <a:t>can </a:t>
            </a:r>
            <a:r>
              <a:rPr sz="1100" spc="-10" dirty="0">
                <a:latin typeface="Calibri"/>
                <a:cs typeface="Calibri"/>
              </a:rPr>
              <a:t>be slow </a:t>
            </a:r>
            <a:r>
              <a:rPr sz="1100" spc="-5" dirty="0">
                <a:latin typeface="Calibri"/>
                <a:cs typeface="Calibri"/>
              </a:rPr>
              <a:t>and awkward. You’ll need </a:t>
            </a:r>
            <a:r>
              <a:rPr sz="1100" spc="-10" dirty="0">
                <a:latin typeface="Calibri"/>
                <a:cs typeface="Calibri"/>
              </a:rPr>
              <a:t>more time for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cycling.</a:t>
            </a:r>
            <a:endParaRPr sz="1100">
              <a:latin typeface="Calibri"/>
              <a:cs typeface="Calibri"/>
            </a:endParaRPr>
          </a:p>
          <a:p>
            <a:pPr marL="934085" marR="136525" lvl="1" indent="-229235">
              <a:lnSpc>
                <a:spcPct val="110000"/>
              </a:lnSpc>
              <a:spcBef>
                <a:spcPts val="145"/>
              </a:spcBef>
              <a:buClr>
                <a:srgbClr val="1B1B1B"/>
              </a:buClr>
              <a:buFont typeface="Symbol"/>
              <a:buChar char=""/>
              <a:tabLst>
                <a:tab pos="934085" algn="l"/>
                <a:tab pos="934719" algn="l"/>
              </a:tabLst>
            </a:pPr>
            <a:r>
              <a:rPr sz="1100" b="1" spc="-10" dirty="0">
                <a:latin typeface="Calibri"/>
                <a:cs typeface="Calibri"/>
              </a:rPr>
              <a:t>Practice with </a:t>
            </a:r>
            <a:r>
              <a:rPr sz="1100" b="1" spc="-5" dirty="0">
                <a:latin typeface="Calibri"/>
                <a:cs typeface="Calibri"/>
              </a:rPr>
              <a:t>a </a:t>
            </a:r>
            <a:r>
              <a:rPr sz="1100" b="1" spc="-10" dirty="0">
                <a:latin typeface="Calibri"/>
                <a:cs typeface="Calibri"/>
              </a:rPr>
              <a:t>Timer</a:t>
            </a:r>
            <a:r>
              <a:rPr sz="1100" spc="-10" dirty="0">
                <a:latin typeface="Calibri"/>
                <a:cs typeface="Calibri"/>
              </a:rPr>
              <a:t>: Practice </a:t>
            </a:r>
            <a:r>
              <a:rPr sz="1100" spc="-5" dirty="0">
                <a:latin typeface="Calibri"/>
                <a:cs typeface="Calibri"/>
              </a:rPr>
              <a:t>with </a:t>
            </a:r>
            <a:r>
              <a:rPr sz="1100" spc="-10" dirty="0">
                <a:latin typeface="Calibri"/>
                <a:cs typeface="Calibri"/>
              </a:rPr>
              <a:t>the sample questions </a:t>
            </a:r>
            <a:r>
              <a:rPr sz="1100" spc="-5" dirty="0">
                <a:latin typeface="Calibri"/>
                <a:cs typeface="Calibri"/>
              </a:rPr>
              <a:t>at </a:t>
            </a:r>
            <a:r>
              <a:rPr sz="1100" spc="-1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end of </a:t>
            </a:r>
            <a:r>
              <a:rPr sz="1100" spc="-10" dirty="0">
                <a:latin typeface="Calibri"/>
                <a:cs typeface="Calibri"/>
              </a:rPr>
              <a:t>this  document. </a:t>
            </a:r>
            <a:r>
              <a:rPr sz="1100" spc="-5" dirty="0">
                <a:latin typeface="Calibri"/>
                <a:cs typeface="Calibri"/>
              </a:rPr>
              <a:t>To </a:t>
            </a:r>
            <a:r>
              <a:rPr sz="1100" spc="-10" dirty="0">
                <a:latin typeface="Calibri"/>
                <a:cs typeface="Calibri"/>
              </a:rPr>
              <a:t>match the pace required for the </a:t>
            </a:r>
            <a:r>
              <a:rPr sz="1100" spc="-5" dirty="0">
                <a:latin typeface="Calibri"/>
                <a:cs typeface="Calibri"/>
              </a:rPr>
              <a:t>actual </a:t>
            </a:r>
            <a:r>
              <a:rPr sz="1100" spc="-10" dirty="0">
                <a:latin typeface="Calibri"/>
                <a:cs typeface="Calibri"/>
              </a:rPr>
              <a:t>test </a:t>
            </a:r>
            <a:r>
              <a:rPr sz="1100" spc="-5" dirty="0">
                <a:latin typeface="Calibri"/>
                <a:cs typeface="Calibri"/>
              </a:rPr>
              <a:t>you </a:t>
            </a:r>
            <a:r>
              <a:rPr sz="1100" spc="-10" dirty="0">
                <a:latin typeface="Calibri"/>
                <a:cs typeface="Calibri"/>
              </a:rPr>
              <a:t>should </a:t>
            </a:r>
            <a:r>
              <a:rPr sz="1100" spc="-5" dirty="0">
                <a:latin typeface="Calibri"/>
                <a:cs typeface="Calibri"/>
              </a:rPr>
              <a:t>be </a:t>
            </a:r>
            <a:r>
              <a:rPr sz="1100" spc="-10" dirty="0">
                <a:latin typeface="Calibri"/>
                <a:cs typeface="Calibri"/>
              </a:rPr>
              <a:t>able </a:t>
            </a:r>
            <a:r>
              <a:rPr sz="1100" spc="-5" dirty="0">
                <a:latin typeface="Calibri"/>
                <a:cs typeface="Calibri"/>
              </a:rPr>
              <a:t>to  </a:t>
            </a:r>
            <a:r>
              <a:rPr sz="1100" spc="-10" dirty="0">
                <a:latin typeface="Calibri"/>
                <a:cs typeface="Calibri"/>
              </a:rPr>
              <a:t>complete the </a:t>
            </a:r>
            <a:r>
              <a:rPr sz="1100" spc="-5" dirty="0">
                <a:latin typeface="Calibri"/>
                <a:cs typeface="Calibri"/>
              </a:rPr>
              <a:t>20 </a:t>
            </a:r>
            <a:r>
              <a:rPr sz="1100" spc="-10" dirty="0">
                <a:latin typeface="Calibri"/>
                <a:cs typeface="Calibri"/>
              </a:rPr>
              <a:t>questions in </a:t>
            </a:r>
            <a:r>
              <a:rPr sz="1100" spc="-5" dirty="0">
                <a:latin typeface="Calibri"/>
                <a:cs typeface="Calibri"/>
              </a:rPr>
              <a:t>19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minutes.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3295" y="900836"/>
            <a:ext cx="1880870" cy="234950"/>
          </a:xfrm>
          <a:prstGeom prst="rect">
            <a:avLst/>
          </a:prstGeom>
          <a:solidFill>
            <a:srgbClr val="D4D4D4"/>
          </a:solidFill>
          <a:ln w="6350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Calibri"/>
                <a:cs typeface="Calibri"/>
              </a:rPr>
              <a:t>Section </a:t>
            </a:r>
            <a:r>
              <a:rPr sz="1400" b="1" dirty="0">
                <a:latin typeface="Calibri"/>
                <a:cs typeface="Calibri"/>
              </a:rPr>
              <a:t>1: </a:t>
            </a:r>
            <a:r>
              <a:rPr sz="1400" b="1" spc="-5" dirty="0">
                <a:latin typeface="Calibri"/>
                <a:cs typeface="Calibri"/>
              </a:rPr>
              <a:t>Testing</a:t>
            </a:r>
            <a:r>
              <a:rPr sz="1400" b="1" spc="-8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Skills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974180"/>
            <a:ext cx="3266439" cy="311975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6858000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29"/>
              </a:spcBef>
              <a:buAutoNum type="arabicPeriod" startAt="12"/>
              <a:tabLst>
                <a:tab pos="354965" algn="l"/>
                <a:tab pos="355600" algn="l"/>
              </a:tabLst>
            </a:pPr>
            <a:r>
              <a:rPr lang="en-US" sz="3600" spc="-5" dirty="0">
                <a:cs typeface="Calibri"/>
              </a:rPr>
              <a:t>In describing the makeup of an IG unit, which glass surfaces is the spacer adhered</a:t>
            </a:r>
            <a:r>
              <a:rPr lang="en-US" sz="3600" spc="8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to?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#1 and </a:t>
            </a:r>
            <a:r>
              <a:rPr lang="en-US" sz="3600" spc="-10" dirty="0">
                <a:cs typeface="Calibri"/>
              </a:rPr>
              <a:t>#3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# 1 </a:t>
            </a:r>
            <a:r>
              <a:rPr lang="en-US" sz="3600" dirty="0">
                <a:cs typeface="Calibri"/>
              </a:rPr>
              <a:t>and </a:t>
            </a:r>
            <a:r>
              <a:rPr lang="en-US" sz="3600" spc="-5" dirty="0">
                <a:cs typeface="Calibri"/>
              </a:rPr>
              <a:t>#</a:t>
            </a:r>
            <a:r>
              <a:rPr lang="en-US" sz="3600" spc="-9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4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7865" algn="l"/>
                <a:tab pos="698500" algn="l"/>
              </a:tabLst>
            </a:pPr>
            <a:r>
              <a:rPr lang="en-US" sz="3600" spc="-5" dirty="0">
                <a:cs typeface="Calibri"/>
              </a:rPr>
              <a:t># 2 </a:t>
            </a:r>
            <a:r>
              <a:rPr lang="en-US" sz="3600" dirty="0">
                <a:cs typeface="Calibri"/>
              </a:rPr>
              <a:t>and </a:t>
            </a:r>
            <a:r>
              <a:rPr lang="en-US" sz="3600" spc="-5" dirty="0">
                <a:cs typeface="Calibri"/>
              </a:rPr>
              <a:t>#</a:t>
            </a:r>
            <a:r>
              <a:rPr lang="en-US" sz="3600" spc="-9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4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# 2 </a:t>
            </a:r>
            <a:r>
              <a:rPr lang="en-US" sz="3600" dirty="0">
                <a:cs typeface="Calibri"/>
              </a:rPr>
              <a:t>and </a:t>
            </a:r>
            <a:r>
              <a:rPr lang="en-US" sz="3600" spc="-5" dirty="0">
                <a:cs typeface="Calibri"/>
              </a:rPr>
              <a:t>#</a:t>
            </a:r>
            <a:r>
              <a:rPr lang="en-US" sz="3600" spc="-9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3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2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6858000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29"/>
              </a:spcBef>
              <a:buAutoNum type="arabicPeriod" startAt="12"/>
              <a:tabLst>
                <a:tab pos="354965" algn="l"/>
                <a:tab pos="355600" algn="l"/>
              </a:tabLst>
            </a:pPr>
            <a:r>
              <a:rPr lang="en-US" sz="3600" spc="-5" dirty="0">
                <a:cs typeface="Calibri"/>
              </a:rPr>
              <a:t>In describing the makeup of an IG unit, which glass surfaces is the spacer adhered</a:t>
            </a:r>
            <a:r>
              <a:rPr lang="en-US" sz="3600" spc="8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to?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#1 and </a:t>
            </a:r>
            <a:r>
              <a:rPr lang="en-US" sz="3600" spc="-10" dirty="0">
                <a:cs typeface="Calibri"/>
              </a:rPr>
              <a:t>#3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# 1 </a:t>
            </a:r>
            <a:r>
              <a:rPr lang="en-US" sz="3600" dirty="0">
                <a:cs typeface="Calibri"/>
              </a:rPr>
              <a:t>and </a:t>
            </a:r>
            <a:r>
              <a:rPr lang="en-US" sz="3600" spc="-5" dirty="0">
                <a:cs typeface="Calibri"/>
              </a:rPr>
              <a:t>#</a:t>
            </a:r>
            <a:r>
              <a:rPr lang="en-US" sz="3600" spc="-9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4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7865" algn="l"/>
                <a:tab pos="698500" algn="l"/>
              </a:tabLst>
            </a:pPr>
            <a:r>
              <a:rPr lang="en-US" sz="3600" spc="-5" dirty="0">
                <a:cs typeface="Calibri"/>
              </a:rPr>
              <a:t># 2 </a:t>
            </a:r>
            <a:r>
              <a:rPr lang="en-US" sz="3600" dirty="0">
                <a:cs typeface="Calibri"/>
              </a:rPr>
              <a:t>and </a:t>
            </a:r>
            <a:r>
              <a:rPr lang="en-US" sz="3600" spc="-5" dirty="0">
                <a:cs typeface="Calibri"/>
              </a:rPr>
              <a:t>#</a:t>
            </a:r>
            <a:r>
              <a:rPr lang="en-US" sz="3600" spc="-9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4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AutoNum type="alphaLcPeriod"/>
              <a:tabLst>
                <a:tab pos="698500" algn="l"/>
              </a:tabLst>
            </a:pP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# 2 </a:t>
            </a:r>
            <a:r>
              <a:rPr lang="en-US" sz="3600" u="sng" dirty="0">
                <a:solidFill>
                  <a:srgbClr val="FF0000"/>
                </a:solidFill>
                <a:cs typeface="Calibri"/>
              </a:rPr>
              <a:t>and </a:t>
            </a: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#</a:t>
            </a:r>
            <a:r>
              <a:rPr lang="en-US" sz="3600" u="sng" spc="-9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3</a:t>
            </a:r>
            <a:endParaRPr lang="en-US" sz="3600" u="sng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9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7086600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tabLst>
                <a:tab pos="355600" algn="l"/>
                <a:tab pos="356235" algn="l"/>
              </a:tabLst>
            </a:pPr>
            <a:r>
              <a:rPr lang="en-US" sz="3600" spc="-5" dirty="0" smtClean="0">
                <a:cs typeface="Calibri"/>
              </a:rPr>
              <a:t>13.Which </a:t>
            </a:r>
            <a:r>
              <a:rPr lang="en-US" sz="3600" spc="-5" dirty="0">
                <a:cs typeface="Calibri"/>
              </a:rPr>
              <a:t>of the following types of systems are installed between floor slabs on upper</a:t>
            </a:r>
            <a:r>
              <a:rPr lang="en-US" sz="3600" spc="9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floors?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9135" algn="l"/>
              </a:tabLst>
            </a:pPr>
            <a:r>
              <a:rPr lang="en-US" sz="3600" spc="-5" dirty="0">
                <a:cs typeface="Calibri"/>
              </a:rPr>
              <a:t>Unitized </a:t>
            </a:r>
            <a:r>
              <a:rPr lang="en-US" sz="3600" spc="-5" dirty="0" err="1">
                <a:cs typeface="Calibri"/>
              </a:rPr>
              <a:t>curtainwall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9135" algn="l"/>
              </a:tabLst>
            </a:pPr>
            <a:r>
              <a:rPr lang="en-US" sz="3600" spc="-5" dirty="0">
                <a:cs typeface="Calibri"/>
              </a:rPr>
              <a:t>Window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wall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  <a:tab pos="699135" algn="l"/>
              </a:tabLst>
            </a:pPr>
            <a:r>
              <a:rPr lang="en-US" sz="3600" spc="-5" dirty="0">
                <a:cs typeface="Calibri"/>
              </a:rPr>
              <a:t>Stick-built </a:t>
            </a:r>
            <a:r>
              <a:rPr lang="en-US" sz="3600" spc="-5" dirty="0" err="1">
                <a:cs typeface="Calibri"/>
              </a:rPr>
              <a:t>curtainwall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9135" algn="l"/>
              </a:tabLst>
            </a:pPr>
            <a:r>
              <a:rPr lang="en-US" sz="3600" spc="-5" dirty="0">
                <a:cs typeface="Calibri"/>
              </a:rPr>
              <a:t>Storefront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3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7086600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tabLst>
                <a:tab pos="355600" algn="l"/>
                <a:tab pos="356235" algn="l"/>
              </a:tabLst>
            </a:pPr>
            <a:r>
              <a:rPr lang="en-US" sz="3600" spc="-5" dirty="0" smtClean="0">
                <a:cs typeface="Calibri"/>
              </a:rPr>
              <a:t>13.Which </a:t>
            </a:r>
            <a:r>
              <a:rPr lang="en-US" sz="3600" spc="-5" dirty="0">
                <a:cs typeface="Calibri"/>
              </a:rPr>
              <a:t>of the following types of systems are installed between floor slabs on upper</a:t>
            </a:r>
            <a:r>
              <a:rPr lang="en-US" sz="3600" spc="9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floors?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9135" algn="l"/>
              </a:tabLst>
            </a:pPr>
            <a:r>
              <a:rPr lang="en-US" sz="3600" spc="-5" dirty="0">
                <a:cs typeface="Calibri"/>
              </a:rPr>
              <a:t>Unitized </a:t>
            </a:r>
            <a:r>
              <a:rPr lang="en-US" sz="3600" spc="-5" dirty="0" err="1">
                <a:cs typeface="Calibri"/>
              </a:rPr>
              <a:t>curtainwall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9135" algn="l"/>
              </a:tabLst>
            </a:pP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Window</a:t>
            </a:r>
            <a:r>
              <a:rPr lang="en-US" sz="3600" u="sng" spc="-1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wall</a:t>
            </a:r>
            <a:endParaRPr lang="en-US" sz="3600" u="sng" dirty="0">
              <a:solidFill>
                <a:srgbClr val="FF0000"/>
              </a:solidFill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  <a:tab pos="699135" algn="l"/>
              </a:tabLst>
            </a:pPr>
            <a:r>
              <a:rPr lang="en-US" sz="3600" spc="-5" dirty="0">
                <a:cs typeface="Calibri"/>
              </a:rPr>
              <a:t>Stick-built </a:t>
            </a:r>
            <a:r>
              <a:rPr lang="en-US" sz="3600" spc="-5" dirty="0" err="1">
                <a:cs typeface="Calibri"/>
              </a:rPr>
              <a:t>curtainwall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9135" algn="l"/>
              </a:tabLst>
            </a:pPr>
            <a:r>
              <a:rPr lang="en-US" sz="3600" spc="-5" dirty="0">
                <a:cs typeface="Calibri"/>
              </a:rPr>
              <a:t>Storefront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3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6934200" cy="7899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tabLst>
                <a:tab pos="355600" algn="l"/>
                <a:tab pos="356235" algn="l"/>
              </a:tabLst>
            </a:pPr>
            <a:r>
              <a:rPr lang="en-US" sz="3600" spc="-5" dirty="0" smtClean="0">
                <a:cs typeface="Calibri"/>
              </a:rPr>
              <a:t>14.Weep </a:t>
            </a:r>
            <a:r>
              <a:rPr lang="en-US" sz="3600" spc="-5" dirty="0">
                <a:cs typeface="Calibri"/>
              </a:rPr>
              <a:t>holes </a:t>
            </a:r>
            <a:r>
              <a:rPr lang="en-US" sz="3600" dirty="0">
                <a:cs typeface="Calibri"/>
              </a:rPr>
              <a:t>are </a:t>
            </a:r>
            <a:r>
              <a:rPr lang="en-US" sz="3600" spc="-5" dirty="0">
                <a:cs typeface="Calibri"/>
              </a:rPr>
              <a:t>designed </a:t>
            </a:r>
            <a:r>
              <a:rPr lang="en-US" sz="3600" dirty="0">
                <a:cs typeface="Calibri"/>
              </a:rPr>
              <a:t>for </a:t>
            </a:r>
            <a:r>
              <a:rPr lang="en-US" sz="3600" spc="-5" dirty="0">
                <a:cs typeface="Calibri"/>
              </a:rPr>
              <a:t>what primary</a:t>
            </a:r>
            <a:r>
              <a:rPr lang="en-US" sz="3600" spc="-1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reason?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9135" algn="l"/>
              </a:tabLst>
            </a:pPr>
            <a:r>
              <a:rPr lang="en-US" sz="3600" spc="-5" dirty="0">
                <a:cs typeface="Calibri"/>
              </a:rPr>
              <a:t>Equalize air pressure between the exterior and interior of a</a:t>
            </a:r>
            <a:r>
              <a:rPr lang="en-US" sz="3600" spc="1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building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9135" algn="l"/>
              </a:tabLst>
            </a:pPr>
            <a:r>
              <a:rPr lang="en-US" sz="3600" spc="-5" dirty="0">
                <a:cs typeface="Calibri"/>
              </a:rPr>
              <a:t>Allow interior air pressure to escape a building while preventing water from</a:t>
            </a:r>
            <a:r>
              <a:rPr lang="en-US" sz="3600" spc="9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entering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  <a:tab pos="699135" algn="l"/>
              </a:tabLst>
            </a:pPr>
            <a:r>
              <a:rPr lang="en-US" sz="3600" spc="-5" dirty="0">
                <a:cs typeface="Calibri"/>
              </a:rPr>
              <a:t>Allow water that has infiltrated a </a:t>
            </a:r>
            <a:r>
              <a:rPr lang="en-US" sz="3600" spc="-5" dirty="0" err="1">
                <a:cs typeface="Calibri"/>
              </a:rPr>
              <a:t>curtainwall</a:t>
            </a:r>
            <a:r>
              <a:rPr lang="en-US" sz="3600" spc="-5" dirty="0">
                <a:cs typeface="Calibri"/>
              </a:rPr>
              <a:t> system a place to</a:t>
            </a:r>
            <a:r>
              <a:rPr lang="en-US" sz="3600" spc="5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escape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9135" algn="l"/>
              </a:tabLst>
            </a:pPr>
            <a:r>
              <a:rPr lang="en-US" sz="3600" spc="-5" dirty="0">
                <a:cs typeface="Calibri"/>
              </a:rPr>
              <a:t>Equalize </a:t>
            </a:r>
            <a:r>
              <a:rPr lang="en-US" sz="3600" spc="-5" dirty="0" err="1">
                <a:cs typeface="Calibri"/>
              </a:rPr>
              <a:t>curtainwall</a:t>
            </a:r>
            <a:r>
              <a:rPr lang="en-US" sz="3600" spc="-5" dirty="0">
                <a:cs typeface="Calibri"/>
              </a:rPr>
              <a:t> temperature to minimize</a:t>
            </a:r>
            <a:r>
              <a:rPr lang="en-US" sz="3600" spc="1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condensation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31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6934200" cy="7899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tabLst>
                <a:tab pos="355600" algn="l"/>
                <a:tab pos="356235" algn="l"/>
              </a:tabLst>
            </a:pPr>
            <a:r>
              <a:rPr lang="en-US" sz="3600" spc="-5" dirty="0" smtClean="0">
                <a:cs typeface="Calibri"/>
              </a:rPr>
              <a:t>14.Weep </a:t>
            </a:r>
            <a:r>
              <a:rPr lang="en-US" sz="3600" spc="-5" dirty="0">
                <a:cs typeface="Calibri"/>
              </a:rPr>
              <a:t>holes </a:t>
            </a:r>
            <a:r>
              <a:rPr lang="en-US" sz="3600" dirty="0">
                <a:cs typeface="Calibri"/>
              </a:rPr>
              <a:t>are </a:t>
            </a:r>
            <a:r>
              <a:rPr lang="en-US" sz="3600" spc="-5" dirty="0">
                <a:cs typeface="Calibri"/>
              </a:rPr>
              <a:t>designed </a:t>
            </a:r>
            <a:r>
              <a:rPr lang="en-US" sz="3600" dirty="0">
                <a:cs typeface="Calibri"/>
              </a:rPr>
              <a:t>for </a:t>
            </a:r>
            <a:r>
              <a:rPr lang="en-US" sz="3600" spc="-5" dirty="0">
                <a:cs typeface="Calibri"/>
              </a:rPr>
              <a:t>what primary</a:t>
            </a:r>
            <a:r>
              <a:rPr lang="en-US" sz="3600" spc="-1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reason?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9135" algn="l"/>
              </a:tabLst>
            </a:pPr>
            <a:r>
              <a:rPr lang="en-US" sz="3600" spc="-5" dirty="0">
                <a:cs typeface="Calibri"/>
              </a:rPr>
              <a:t>Equalize air pressure between the exterior and interior of a</a:t>
            </a:r>
            <a:r>
              <a:rPr lang="en-US" sz="3600" spc="1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building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9135" algn="l"/>
              </a:tabLst>
            </a:pPr>
            <a:r>
              <a:rPr lang="en-US" sz="3600" spc="-5" dirty="0">
                <a:cs typeface="Calibri"/>
              </a:rPr>
              <a:t>Allow interior air pressure to escape a building while preventing water from</a:t>
            </a:r>
            <a:r>
              <a:rPr lang="en-US" sz="3600" spc="9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entering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  <a:tab pos="699135" algn="l"/>
              </a:tabLst>
            </a:pP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Allow water that has infiltrated a </a:t>
            </a:r>
            <a:r>
              <a:rPr lang="en-US" sz="3600" u="sng" spc="-5" dirty="0" err="1">
                <a:solidFill>
                  <a:srgbClr val="FF0000"/>
                </a:solidFill>
                <a:cs typeface="Calibri"/>
              </a:rPr>
              <a:t>curtainwall</a:t>
            </a: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 system a place to</a:t>
            </a:r>
            <a:r>
              <a:rPr lang="en-US" sz="3600" u="sng" spc="5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escape</a:t>
            </a:r>
            <a:endParaRPr lang="en-US" sz="3600" u="sng" dirty="0">
              <a:solidFill>
                <a:srgbClr val="FF0000"/>
              </a:solidFill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9135" algn="l"/>
              </a:tabLst>
            </a:pPr>
            <a:r>
              <a:rPr lang="en-US" sz="3600" spc="-5" dirty="0">
                <a:cs typeface="Calibri"/>
              </a:rPr>
              <a:t>Equalize </a:t>
            </a:r>
            <a:r>
              <a:rPr lang="en-US" sz="3600" spc="-5" dirty="0" err="1">
                <a:cs typeface="Calibri"/>
              </a:rPr>
              <a:t>curtainwall</a:t>
            </a:r>
            <a:r>
              <a:rPr lang="en-US" sz="3600" spc="-5" dirty="0">
                <a:cs typeface="Calibri"/>
              </a:rPr>
              <a:t> temperature to minimize</a:t>
            </a:r>
            <a:r>
              <a:rPr lang="en-US" sz="3600" spc="1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condensation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0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spcBef>
                <a:spcPts val="5"/>
              </a:spcBef>
              <a:tabLst>
                <a:tab pos="355600" algn="l"/>
                <a:tab pos="356235" algn="l"/>
              </a:tabLst>
            </a:pPr>
            <a:r>
              <a:rPr lang="en-US" sz="3600" spc="-5" dirty="0" smtClean="0">
                <a:cs typeface="Calibri"/>
              </a:rPr>
              <a:t>15.What </a:t>
            </a:r>
            <a:r>
              <a:rPr lang="en-US" sz="3600" spc="-5" dirty="0">
                <a:cs typeface="Calibri"/>
              </a:rPr>
              <a:t>type of </a:t>
            </a:r>
            <a:r>
              <a:rPr lang="en-US" sz="3600" spc="-5" dirty="0" err="1">
                <a:cs typeface="Calibri"/>
              </a:rPr>
              <a:t>curtainwall</a:t>
            </a:r>
            <a:r>
              <a:rPr lang="en-US" sz="3600" spc="-5" dirty="0">
                <a:cs typeface="Calibri"/>
              </a:rPr>
              <a:t> system is depicted in the detail</a:t>
            </a:r>
            <a:r>
              <a:rPr lang="en-US" sz="3600" spc="4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below?</a:t>
            </a:r>
            <a:endParaRPr lang="en-US" sz="3600" dirty="0">
              <a:cs typeface="Calibri"/>
            </a:endParaRPr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843" y="2209800"/>
            <a:ext cx="6477000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399" y="6477000"/>
            <a:ext cx="6915443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7865" indent="-229235">
              <a:lnSpc>
                <a:spcPct val="100000"/>
              </a:lnSpc>
              <a:spcBef>
                <a:spcPts val="229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Structurally</a:t>
            </a:r>
            <a:r>
              <a:rPr lang="en-US" sz="360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glazed</a:t>
            </a:r>
            <a:endParaRPr lang="en-US" sz="3600" dirty="0"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Pressure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bar</a:t>
            </a:r>
            <a:endParaRPr lang="en-US" sz="3600" dirty="0"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  <a:tab pos="699135" algn="l"/>
              </a:tabLst>
            </a:pPr>
            <a:r>
              <a:rPr lang="en-US" sz="3600" spc="-5" dirty="0">
                <a:cs typeface="Calibri"/>
              </a:rPr>
              <a:t>Point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support</a:t>
            </a:r>
            <a:endParaRPr lang="en-US" sz="3600" dirty="0"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Interior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glazed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spcBef>
                <a:spcPts val="5"/>
              </a:spcBef>
              <a:tabLst>
                <a:tab pos="355600" algn="l"/>
                <a:tab pos="356235" algn="l"/>
              </a:tabLst>
            </a:pPr>
            <a:r>
              <a:rPr lang="en-US" sz="3600" spc="-5" dirty="0" smtClean="0">
                <a:cs typeface="Calibri"/>
              </a:rPr>
              <a:t>15.What </a:t>
            </a:r>
            <a:r>
              <a:rPr lang="en-US" sz="3600" spc="-5" dirty="0">
                <a:cs typeface="Calibri"/>
              </a:rPr>
              <a:t>type of </a:t>
            </a:r>
            <a:r>
              <a:rPr lang="en-US" sz="3600" spc="-5" dirty="0" err="1">
                <a:cs typeface="Calibri"/>
              </a:rPr>
              <a:t>curtainwall</a:t>
            </a:r>
            <a:r>
              <a:rPr lang="en-US" sz="3600" spc="-5" dirty="0">
                <a:cs typeface="Calibri"/>
              </a:rPr>
              <a:t> system is depicted in the detail</a:t>
            </a:r>
            <a:r>
              <a:rPr lang="en-US" sz="3600" spc="4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below?</a:t>
            </a:r>
            <a:endParaRPr lang="en-US" sz="3600" dirty="0">
              <a:cs typeface="Calibri"/>
            </a:endParaRPr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843" y="2209800"/>
            <a:ext cx="6477000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399" y="6477000"/>
            <a:ext cx="6915443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7865" indent="-229235">
              <a:lnSpc>
                <a:spcPct val="100000"/>
              </a:lnSpc>
              <a:spcBef>
                <a:spcPts val="229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Structurally</a:t>
            </a:r>
            <a:r>
              <a:rPr lang="en-US" sz="360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glazed</a:t>
            </a:r>
            <a:endParaRPr lang="en-US" sz="3600" dirty="0"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Pressure</a:t>
            </a:r>
            <a:r>
              <a:rPr lang="en-US" sz="3600" u="sng" spc="-10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bar</a:t>
            </a:r>
            <a:endParaRPr lang="en-US" sz="3600" u="sng" dirty="0">
              <a:solidFill>
                <a:srgbClr val="FF0000"/>
              </a:solidFill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  <a:tab pos="699135" algn="l"/>
              </a:tabLst>
            </a:pPr>
            <a:r>
              <a:rPr lang="en-US" sz="3600" spc="-5" dirty="0">
                <a:cs typeface="Calibri"/>
              </a:rPr>
              <a:t>Point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support</a:t>
            </a:r>
            <a:endParaRPr lang="en-US" sz="3600" dirty="0"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Interior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glazed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6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6781800" cy="5157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marR="5080" indent="-342900">
              <a:lnSpc>
                <a:spcPct val="101400"/>
              </a:lnSpc>
              <a:buAutoNum type="arabicPeriod" startAt="16"/>
              <a:tabLst>
                <a:tab pos="354965" algn="l"/>
                <a:tab pos="355600" algn="l"/>
              </a:tabLst>
            </a:pPr>
            <a:r>
              <a:rPr lang="en-US" sz="3600" spc="-5" dirty="0">
                <a:cs typeface="Calibri"/>
              </a:rPr>
              <a:t>What is the mechanism called that is attached to </a:t>
            </a:r>
            <a:r>
              <a:rPr lang="en-US" sz="3600" dirty="0">
                <a:cs typeface="Calibri"/>
              </a:rPr>
              <a:t>the </a:t>
            </a:r>
            <a:r>
              <a:rPr lang="en-US" sz="3600" spc="-5" dirty="0">
                <a:cs typeface="Calibri"/>
              </a:rPr>
              <a:t>end of a lock cylinder plug and is used to  actuate the </a:t>
            </a:r>
            <a:r>
              <a:rPr lang="en-US" sz="3600" dirty="0">
                <a:cs typeface="Calibri"/>
              </a:rPr>
              <a:t>bolt </a:t>
            </a:r>
            <a:r>
              <a:rPr lang="en-US" sz="3600" spc="-5" dirty="0">
                <a:cs typeface="Calibri"/>
              </a:rPr>
              <a:t>as the key is turned?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Cylinder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stop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4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Compression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ring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7865" algn="l"/>
                <a:tab pos="698500" algn="l"/>
              </a:tabLst>
            </a:pPr>
            <a:r>
              <a:rPr lang="en-US" sz="3600" spc="-5" dirty="0">
                <a:cs typeface="Calibri"/>
              </a:rPr>
              <a:t>Cam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Strike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7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6781800" cy="5157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marR="5080" indent="-342900">
              <a:lnSpc>
                <a:spcPct val="101400"/>
              </a:lnSpc>
              <a:buAutoNum type="arabicPeriod" startAt="16"/>
              <a:tabLst>
                <a:tab pos="354965" algn="l"/>
                <a:tab pos="355600" algn="l"/>
              </a:tabLst>
            </a:pPr>
            <a:r>
              <a:rPr lang="en-US" sz="3600" spc="-5" dirty="0">
                <a:cs typeface="Calibri"/>
              </a:rPr>
              <a:t>What is the mechanism called that is attached to </a:t>
            </a:r>
            <a:r>
              <a:rPr lang="en-US" sz="3600" dirty="0">
                <a:cs typeface="Calibri"/>
              </a:rPr>
              <a:t>the </a:t>
            </a:r>
            <a:r>
              <a:rPr lang="en-US" sz="3600" spc="-5" dirty="0">
                <a:cs typeface="Calibri"/>
              </a:rPr>
              <a:t>end of a lock cylinder plug and is used to  actuate the </a:t>
            </a:r>
            <a:r>
              <a:rPr lang="en-US" sz="3600" dirty="0">
                <a:cs typeface="Calibri"/>
              </a:rPr>
              <a:t>bolt </a:t>
            </a:r>
            <a:r>
              <a:rPr lang="en-US" sz="3600" spc="-5" dirty="0">
                <a:cs typeface="Calibri"/>
              </a:rPr>
              <a:t>as the key is turned?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Cylinder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stop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4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Compression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ring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7865" algn="l"/>
                <a:tab pos="698500" algn="l"/>
              </a:tabLst>
            </a:pP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Cam</a:t>
            </a:r>
            <a:endParaRPr lang="en-US" sz="3600" u="sng" dirty="0">
              <a:solidFill>
                <a:srgbClr val="FF0000"/>
              </a:solidFill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Strike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6100" y="860303"/>
            <a:ext cx="4723765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09800"/>
              </a:lnSpc>
              <a:spcBef>
                <a:spcPts val="100"/>
              </a:spcBef>
              <a:buClr>
                <a:srgbClr val="1B1B1B"/>
              </a:buClr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b="1" spc="-10" dirty="0">
                <a:latin typeface="Calibri"/>
                <a:cs typeface="Calibri"/>
              </a:rPr>
              <a:t>Know the Rules </a:t>
            </a:r>
            <a:r>
              <a:rPr sz="1100" b="1" spc="-5" dirty="0">
                <a:latin typeface="Calibri"/>
                <a:cs typeface="Calibri"/>
              </a:rPr>
              <a:t>Up </a:t>
            </a:r>
            <a:r>
              <a:rPr sz="1100" b="1" spc="-10" dirty="0">
                <a:latin typeface="Calibri"/>
                <a:cs typeface="Calibri"/>
              </a:rPr>
              <a:t>Front</a:t>
            </a:r>
            <a:r>
              <a:rPr sz="1100" spc="-10" dirty="0">
                <a:latin typeface="Calibri"/>
                <a:cs typeface="Calibri"/>
              </a:rPr>
              <a:t>: Review </a:t>
            </a: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spc="-10" dirty="0">
                <a:latin typeface="Calibri"/>
                <a:cs typeface="Calibri"/>
              </a:rPr>
              <a:t>scoring system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details about the  multiple-choice question format, </a:t>
            </a:r>
            <a:r>
              <a:rPr sz="1100" spc="-5" dirty="0">
                <a:latin typeface="Calibri"/>
                <a:cs typeface="Calibri"/>
              </a:rPr>
              <a:t>and how the </a:t>
            </a:r>
            <a:r>
              <a:rPr sz="1100" spc="-10" dirty="0">
                <a:latin typeface="Calibri"/>
                <a:cs typeface="Calibri"/>
              </a:rPr>
              <a:t>computer handles </a:t>
            </a:r>
            <a:r>
              <a:rPr sz="1100" spc="-5" dirty="0">
                <a:latin typeface="Calibri"/>
                <a:cs typeface="Calibri"/>
              </a:rPr>
              <a:t>it. </a:t>
            </a:r>
            <a:r>
              <a:rPr sz="1100" spc="-10" dirty="0">
                <a:latin typeface="Calibri"/>
                <a:cs typeface="Calibri"/>
              </a:rPr>
              <a:t>It’s </a:t>
            </a:r>
            <a:r>
              <a:rPr sz="1100" spc="-5" dirty="0">
                <a:latin typeface="Calibri"/>
                <a:cs typeface="Calibri"/>
              </a:rPr>
              <a:t>one </a:t>
            </a:r>
            <a:r>
              <a:rPr sz="1100" spc="-10" dirty="0">
                <a:latin typeface="Calibri"/>
                <a:cs typeface="Calibri"/>
              </a:rPr>
              <a:t>less  thing </a:t>
            </a:r>
            <a:r>
              <a:rPr sz="1100" spc="-5" dirty="0">
                <a:latin typeface="Calibri"/>
                <a:cs typeface="Calibri"/>
              </a:rPr>
              <a:t>to worry </a:t>
            </a:r>
            <a:r>
              <a:rPr sz="1100" spc="-10" dirty="0">
                <a:latin typeface="Calibri"/>
                <a:cs typeface="Calibri"/>
              </a:rPr>
              <a:t>about </a:t>
            </a:r>
            <a:r>
              <a:rPr sz="1100" spc="-5" dirty="0">
                <a:latin typeface="Calibri"/>
                <a:cs typeface="Calibri"/>
              </a:rPr>
              <a:t>on </a:t>
            </a:r>
            <a:r>
              <a:rPr sz="1100" spc="-10" dirty="0">
                <a:latin typeface="Calibri"/>
                <a:cs typeface="Calibri"/>
              </a:rPr>
              <a:t>test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day.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4203" y="2314631"/>
            <a:ext cx="3338829" cy="4749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61290" indent="-148590">
              <a:lnSpc>
                <a:spcPct val="100000"/>
              </a:lnSpc>
              <a:spcBef>
                <a:spcPts val="505"/>
              </a:spcBef>
              <a:buClr>
                <a:srgbClr val="2E5395"/>
              </a:buClr>
              <a:buFont typeface="Calibri"/>
              <a:buAutoNum type="arabicPeriod"/>
              <a:tabLst>
                <a:tab pos="161290" algn="l"/>
              </a:tabLst>
            </a:pP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Testing</a:t>
            </a:r>
            <a:r>
              <a:rPr sz="1200" b="1" i="1" spc="-20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Categories:</a:t>
            </a:r>
            <a:endParaRPr sz="1200">
              <a:latin typeface="Calibri"/>
              <a:cs typeface="Calibri"/>
            </a:endParaRPr>
          </a:p>
          <a:p>
            <a:pPr marL="469265" lvl="1" indent="-228600">
              <a:lnSpc>
                <a:spcPct val="100000"/>
              </a:lnSpc>
              <a:spcBef>
                <a:spcPts val="3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spc="-5" dirty="0">
                <a:latin typeface="Calibri"/>
                <a:cs typeface="Calibri"/>
              </a:rPr>
              <a:t>The written test is divided into 7 major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categories: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4203" y="6043154"/>
            <a:ext cx="5771515" cy="143827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61290" indent="-148590">
              <a:lnSpc>
                <a:spcPct val="100000"/>
              </a:lnSpc>
              <a:spcBef>
                <a:spcPts val="505"/>
              </a:spcBef>
              <a:buAutoNum type="arabicPeriod" startAt="2"/>
              <a:tabLst>
                <a:tab pos="161290" algn="l"/>
              </a:tabLst>
            </a:pP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Sub-categories:</a:t>
            </a:r>
            <a:endParaRPr sz="1200">
              <a:latin typeface="Calibri"/>
              <a:cs typeface="Calibri"/>
            </a:endParaRPr>
          </a:p>
          <a:p>
            <a:pPr marL="469900" marR="163830" lvl="1" indent="-231140">
              <a:lnSpc>
                <a:spcPct val="110000"/>
              </a:lnSpc>
              <a:spcBef>
                <a:spcPts val="235"/>
              </a:spcBef>
              <a:buFont typeface="Symbol"/>
              <a:buChar char=""/>
              <a:tabLst>
                <a:tab pos="467359" algn="l"/>
                <a:tab pos="467995" algn="l"/>
              </a:tabLst>
            </a:pPr>
            <a:r>
              <a:rPr sz="1100" spc="-5" dirty="0">
                <a:latin typeface="Calibri"/>
                <a:cs typeface="Calibri"/>
              </a:rPr>
              <a:t>Each test category is further divided into between 3 and 6 sub-categories, for a total of 28.  On the following pages the sub-categories are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identified.</a:t>
            </a:r>
            <a:endParaRPr sz="1100">
              <a:latin typeface="Calibri"/>
              <a:cs typeface="Calibri"/>
            </a:endParaRPr>
          </a:p>
          <a:p>
            <a:pPr marL="467359" marR="5080" lvl="1" indent="-228600">
              <a:lnSpc>
                <a:spcPct val="109800"/>
              </a:lnSpc>
              <a:spcBef>
                <a:spcPts val="340"/>
              </a:spcBef>
              <a:buFont typeface="Symbol"/>
              <a:buChar char=""/>
              <a:tabLst>
                <a:tab pos="467359" algn="l"/>
                <a:tab pos="467995" algn="l"/>
              </a:tabLst>
            </a:pPr>
            <a:r>
              <a:rPr sz="1100" spc="-5" dirty="0">
                <a:latin typeface="Calibri"/>
                <a:cs typeface="Calibri"/>
              </a:rPr>
              <a:t>To assist the candidate </a:t>
            </a:r>
            <a:r>
              <a:rPr sz="1100" dirty="0">
                <a:latin typeface="Calibri"/>
                <a:cs typeface="Calibri"/>
              </a:rPr>
              <a:t>in </a:t>
            </a:r>
            <a:r>
              <a:rPr sz="1100" spc="-5" dirty="0">
                <a:latin typeface="Calibri"/>
                <a:cs typeface="Calibri"/>
              </a:rPr>
              <a:t>preparing for the written exam, the general knowledge and skills  requirements of an experienced glazier </a:t>
            </a:r>
            <a:r>
              <a:rPr sz="1100" dirty="0">
                <a:latin typeface="Calibri"/>
                <a:cs typeface="Calibri"/>
              </a:rPr>
              <a:t>are </a:t>
            </a:r>
            <a:r>
              <a:rPr sz="1100" spc="-5" dirty="0">
                <a:latin typeface="Calibri"/>
                <a:cs typeface="Calibri"/>
              </a:rPr>
              <a:t>provided </a:t>
            </a:r>
            <a:r>
              <a:rPr sz="1100" dirty="0">
                <a:latin typeface="Calibri"/>
                <a:cs typeface="Calibri"/>
              </a:rPr>
              <a:t>for </a:t>
            </a:r>
            <a:r>
              <a:rPr sz="1100" spc="-5" dirty="0">
                <a:latin typeface="Calibri"/>
                <a:cs typeface="Calibri"/>
              </a:rPr>
              <a:t>each sub-category, along with  additional requirement descriptions, where applicable. The written test questions have been  drawn from these general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requirements.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3955" y="2014397"/>
            <a:ext cx="2306320" cy="238760"/>
          </a:xfrm>
          <a:prstGeom prst="rect">
            <a:avLst/>
          </a:prstGeom>
          <a:solidFill>
            <a:srgbClr val="D4D4D4"/>
          </a:solidFill>
          <a:ln w="635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"/>
              </a:spcBef>
            </a:pPr>
            <a:r>
              <a:rPr sz="1400" b="1" spc="-5" dirty="0">
                <a:latin typeface="Calibri"/>
                <a:cs typeface="Calibri"/>
              </a:rPr>
              <a:t>Section </a:t>
            </a:r>
            <a:r>
              <a:rPr sz="1400" b="1" dirty="0">
                <a:latin typeface="Calibri"/>
                <a:cs typeface="Calibri"/>
              </a:rPr>
              <a:t>2: </a:t>
            </a:r>
            <a:r>
              <a:rPr sz="1400" b="1" spc="-5" dirty="0">
                <a:latin typeface="Calibri"/>
                <a:cs typeface="Calibri"/>
              </a:rPr>
              <a:t>Test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Content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2613" y="3216427"/>
            <a:ext cx="830099" cy="93915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767076" y="4095241"/>
            <a:ext cx="71437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10489">
              <a:lnSpc>
                <a:spcPts val="1200"/>
              </a:lnSpc>
              <a:spcBef>
                <a:spcPts val="340"/>
              </a:spcBef>
            </a:pPr>
            <a:r>
              <a:rPr sz="1200" b="1" spc="-25" dirty="0">
                <a:solidFill>
                  <a:srgbClr val="943634"/>
                </a:solidFill>
                <a:latin typeface="Calibri"/>
                <a:cs typeface="Calibri"/>
              </a:rPr>
              <a:t>Tools </a:t>
            </a:r>
            <a:r>
              <a:rPr sz="1200" b="1" dirty="0">
                <a:solidFill>
                  <a:srgbClr val="943634"/>
                </a:solidFill>
                <a:latin typeface="Calibri"/>
                <a:cs typeface="Calibri"/>
              </a:rPr>
              <a:t>&amp;  </a:t>
            </a:r>
            <a:r>
              <a:rPr sz="1200" b="1" spc="-20" dirty="0">
                <a:solidFill>
                  <a:srgbClr val="943634"/>
                </a:solidFill>
                <a:latin typeface="Calibri"/>
                <a:cs typeface="Calibri"/>
              </a:rPr>
              <a:t>E</a:t>
            </a:r>
            <a:r>
              <a:rPr sz="1200" b="1" spc="-5" dirty="0">
                <a:solidFill>
                  <a:srgbClr val="943634"/>
                </a:solidFill>
                <a:latin typeface="Calibri"/>
                <a:cs typeface="Calibri"/>
              </a:rPr>
              <a:t>quip</a:t>
            </a:r>
            <a:r>
              <a:rPr sz="1200" b="1" dirty="0">
                <a:solidFill>
                  <a:srgbClr val="943634"/>
                </a:solidFill>
                <a:latin typeface="Calibri"/>
                <a:cs typeface="Calibri"/>
              </a:rPr>
              <a:t>me</a:t>
            </a:r>
            <a:r>
              <a:rPr sz="1200" b="1" spc="-15" dirty="0">
                <a:solidFill>
                  <a:srgbClr val="943634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943634"/>
                </a:solidFill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4025" y="3397914"/>
            <a:ext cx="594359" cy="74104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768094" y="4096765"/>
            <a:ext cx="48704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2225" marR="5080" indent="-10160">
              <a:lnSpc>
                <a:spcPts val="1200"/>
              </a:lnSpc>
              <a:spcBef>
                <a:spcPts val="340"/>
              </a:spcBef>
            </a:pPr>
            <a:r>
              <a:rPr sz="1200" b="1" spc="-5" dirty="0">
                <a:solidFill>
                  <a:srgbClr val="943634"/>
                </a:solidFill>
                <a:latin typeface="Calibri"/>
                <a:cs typeface="Calibri"/>
              </a:rPr>
              <a:t>Gl</a:t>
            </a:r>
            <a:r>
              <a:rPr sz="1200" b="1" dirty="0">
                <a:solidFill>
                  <a:srgbClr val="943634"/>
                </a:solidFill>
                <a:latin typeface="Calibri"/>
                <a:cs typeface="Calibri"/>
              </a:rPr>
              <a:t>az</a:t>
            </a:r>
            <a:r>
              <a:rPr sz="1200" b="1" spc="-5" dirty="0">
                <a:solidFill>
                  <a:srgbClr val="943634"/>
                </a:solidFill>
                <a:latin typeface="Calibri"/>
                <a:cs typeface="Calibri"/>
              </a:rPr>
              <a:t>ing  Th</a:t>
            </a:r>
            <a:r>
              <a:rPr sz="1200" b="1" dirty="0">
                <a:solidFill>
                  <a:srgbClr val="943634"/>
                </a:solidFill>
                <a:latin typeface="Calibri"/>
                <a:cs typeface="Calibri"/>
              </a:rPr>
              <a:t>eo</a:t>
            </a:r>
            <a:r>
              <a:rPr sz="1200" b="1" spc="5" dirty="0">
                <a:solidFill>
                  <a:srgbClr val="943634"/>
                </a:solidFill>
                <a:latin typeface="Calibri"/>
                <a:cs typeface="Calibri"/>
              </a:rPr>
              <a:t>r</a:t>
            </a:r>
            <a:r>
              <a:rPr sz="1200" b="1" dirty="0">
                <a:solidFill>
                  <a:srgbClr val="943634"/>
                </a:solidFill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8579" y="3314092"/>
            <a:ext cx="892808" cy="81470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315965" y="4089906"/>
            <a:ext cx="499109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3815" marR="5080" indent="-31750">
              <a:lnSpc>
                <a:spcPts val="1200"/>
              </a:lnSpc>
              <a:spcBef>
                <a:spcPts val="340"/>
              </a:spcBef>
            </a:pPr>
            <a:r>
              <a:rPr sz="1200" b="1" spc="-5" dirty="0">
                <a:solidFill>
                  <a:srgbClr val="943634"/>
                </a:solidFill>
                <a:latin typeface="Calibri"/>
                <a:cs typeface="Calibri"/>
              </a:rPr>
              <a:t>Glass</a:t>
            </a:r>
            <a:r>
              <a:rPr sz="1200" b="1" spc="-80" dirty="0">
                <a:solidFill>
                  <a:srgbClr val="943634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943634"/>
                </a:solidFill>
                <a:latin typeface="Calibri"/>
                <a:cs typeface="Calibri"/>
              </a:rPr>
              <a:t>&amp;  </a:t>
            </a:r>
            <a:r>
              <a:rPr sz="1200" b="1" spc="-10" dirty="0">
                <a:solidFill>
                  <a:srgbClr val="943634"/>
                </a:solidFill>
                <a:latin typeface="Calibri"/>
                <a:cs typeface="Calibri"/>
              </a:rPr>
              <a:t>Panels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79140" y="4677881"/>
            <a:ext cx="980438" cy="68643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356864" y="5333491"/>
            <a:ext cx="82105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61594">
              <a:lnSpc>
                <a:spcPts val="1200"/>
              </a:lnSpc>
              <a:spcBef>
                <a:spcPts val="340"/>
              </a:spcBef>
            </a:pPr>
            <a:r>
              <a:rPr sz="1200" b="1" spc="-5" dirty="0">
                <a:solidFill>
                  <a:srgbClr val="943634"/>
                </a:solidFill>
                <a:latin typeface="Calibri"/>
                <a:cs typeface="Calibri"/>
              </a:rPr>
              <a:t>Sealants </a:t>
            </a:r>
            <a:r>
              <a:rPr sz="1200" b="1" dirty="0">
                <a:solidFill>
                  <a:srgbClr val="943634"/>
                </a:solidFill>
                <a:latin typeface="Calibri"/>
                <a:cs typeface="Calibri"/>
              </a:rPr>
              <a:t>&amp;  </a:t>
            </a:r>
            <a:r>
              <a:rPr sz="1200" b="1" spc="-10" dirty="0">
                <a:solidFill>
                  <a:srgbClr val="943634"/>
                </a:solidFill>
                <a:latin typeface="Calibri"/>
                <a:cs typeface="Calibri"/>
              </a:rPr>
              <a:t>Gaskets,</a:t>
            </a:r>
            <a:r>
              <a:rPr sz="1200" b="1" spc="-65" dirty="0">
                <a:solidFill>
                  <a:srgbClr val="943634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943634"/>
                </a:solidFill>
                <a:latin typeface="Calibri"/>
                <a:cs typeface="Calibri"/>
              </a:rPr>
              <a:t>etc.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79696" y="5341111"/>
            <a:ext cx="814069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60960" marR="5080" indent="-48895">
              <a:lnSpc>
                <a:spcPts val="1200"/>
              </a:lnSpc>
              <a:spcBef>
                <a:spcPts val="340"/>
              </a:spcBef>
            </a:pPr>
            <a:r>
              <a:rPr sz="1200" b="1" spc="-5" dirty="0">
                <a:solidFill>
                  <a:srgbClr val="943634"/>
                </a:solidFill>
                <a:latin typeface="Calibri"/>
                <a:cs typeface="Calibri"/>
              </a:rPr>
              <a:t>QC </a:t>
            </a:r>
            <a:r>
              <a:rPr sz="1200" b="1" dirty="0">
                <a:solidFill>
                  <a:srgbClr val="943634"/>
                </a:solidFill>
                <a:latin typeface="Calibri"/>
                <a:cs typeface="Calibri"/>
              </a:rPr>
              <a:t>&amp;</a:t>
            </a:r>
            <a:r>
              <a:rPr sz="1200" b="1" spc="-85" dirty="0">
                <a:solidFill>
                  <a:srgbClr val="943634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943634"/>
                </a:solidFill>
                <a:latin typeface="Calibri"/>
                <a:cs typeface="Calibri"/>
              </a:rPr>
              <a:t>Failure  Prevention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05654" y="4693123"/>
            <a:ext cx="974724" cy="67944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68725" y="3404899"/>
            <a:ext cx="1092834" cy="72389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939032" y="4092955"/>
            <a:ext cx="744220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8900" marR="5080" indent="-76200">
              <a:lnSpc>
                <a:spcPts val="1200"/>
              </a:lnSpc>
              <a:spcBef>
                <a:spcPts val="340"/>
              </a:spcBef>
            </a:pPr>
            <a:r>
              <a:rPr sz="1200" b="1" spc="-5" dirty="0">
                <a:solidFill>
                  <a:srgbClr val="943634"/>
                </a:solidFill>
                <a:latin typeface="Calibri"/>
                <a:cs typeface="Calibri"/>
              </a:rPr>
              <a:t>D</a:t>
            </a:r>
            <a:r>
              <a:rPr sz="1200" b="1" dirty="0">
                <a:solidFill>
                  <a:srgbClr val="943634"/>
                </a:solidFill>
                <a:latin typeface="Calibri"/>
                <a:cs typeface="Calibri"/>
              </a:rPr>
              <a:t>oc</a:t>
            </a:r>
            <a:r>
              <a:rPr sz="1200" b="1" spc="-5" dirty="0">
                <a:solidFill>
                  <a:srgbClr val="943634"/>
                </a:solidFill>
                <a:latin typeface="Calibri"/>
                <a:cs typeface="Calibri"/>
              </a:rPr>
              <a:t>u</a:t>
            </a:r>
            <a:r>
              <a:rPr sz="1200" b="1" dirty="0">
                <a:solidFill>
                  <a:srgbClr val="943634"/>
                </a:solidFill>
                <a:latin typeface="Calibri"/>
                <a:cs typeface="Calibri"/>
              </a:rPr>
              <a:t>me</a:t>
            </a:r>
            <a:r>
              <a:rPr sz="1200" b="1" spc="-15" dirty="0">
                <a:solidFill>
                  <a:srgbClr val="943634"/>
                </a:solidFill>
                <a:latin typeface="Calibri"/>
                <a:cs typeface="Calibri"/>
              </a:rPr>
              <a:t>n</a:t>
            </a:r>
            <a:r>
              <a:rPr sz="1200" b="1" spc="-5" dirty="0">
                <a:solidFill>
                  <a:srgbClr val="943634"/>
                </a:solidFill>
                <a:latin typeface="Calibri"/>
                <a:cs typeface="Calibri"/>
              </a:rPr>
              <a:t>t</a:t>
            </a:r>
            <a:r>
              <a:rPr sz="1200" b="1" dirty="0">
                <a:solidFill>
                  <a:srgbClr val="943634"/>
                </a:solidFill>
                <a:latin typeface="Calibri"/>
                <a:cs typeface="Calibri"/>
              </a:rPr>
              <a:t>s  &amp;</a:t>
            </a:r>
            <a:r>
              <a:rPr sz="1200" b="1" spc="-35" dirty="0">
                <a:solidFill>
                  <a:srgbClr val="943634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943634"/>
                </a:solidFill>
                <a:latin typeface="Calibri"/>
                <a:cs typeface="Calibri"/>
              </a:rPr>
              <a:t>Layout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89454" y="4639781"/>
            <a:ext cx="1167128" cy="71945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306827" y="5331205"/>
            <a:ext cx="539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943634"/>
                </a:solidFill>
                <a:latin typeface="Calibri"/>
                <a:cs typeface="Calibri"/>
              </a:rPr>
              <a:t>S</a:t>
            </a:r>
            <a:r>
              <a:rPr sz="1200" b="1" spc="-5" dirty="0">
                <a:solidFill>
                  <a:srgbClr val="943634"/>
                </a:solidFill>
                <a:latin typeface="Calibri"/>
                <a:cs typeface="Calibri"/>
              </a:rPr>
              <a:t>y</a:t>
            </a:r>
            <a:r>
              <a:rPr sz="1200" b="1" spc="-15" dirty="0">
                <a:solidFill>
                  <a:srgbClr val="943634"/>
                </a:solidFill>
                <a:latin typeface="Calibri"/>
                <a:cs typeface="Calibri"/>
              </a:rPr>
              <a:t>s</a:t>
            </a:r>
            <a:r>
              <a:rPr sz="1200" b="1" spc="-20" dirty="0">
                <a:solidFill>
                  <a:srgbClr val="943634"/>
                </a:solidFill>
                <a:latin typeface="Calibri"/>
                <a:cs typeface="Calibri"/>
              </a:rPr>
              <a:t>t</a:t>
            </a:r>
            <a:r>
              <a:rPr sz="1200" b="1" dirty="0">
                <a:solidFill>
                  <a:srgbClr val="943634"/>
                </a:solidFill>
                <a:latin typeface="Calibri"/>
                <a:cs typeface="Calibri"/>
              </a:rPr>
              <a:t>ems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6248400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229"/>
              </a:spcBef>
              <a:buAutoNum type="arabicPeriod" startAt="17"/>
              <a:tabLst>
                <a:tab pos="355600" algn="l"/>
                <a:tab pos="356235" algn="l"/>
              </a:tabLst>
            </a:pPr>
            <a:r>
              <a:rPr lang="en-US" sz="3600" spc="-5" dirty="0">
                <a:cs typeface="Calibri"/>
              </a:rPr>
              <a:t>What are vertical door members</a:t>
            </a:r>
            <a:r>
              <a:rPr lang="en-US" sz="3600" spc="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called?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9135" algn="l"/>
              </a:tabLst>
            </a:pPr>
            <a:r>
              <a:rPr lang="en-US" sz="3600" spc="-5" dirty="0">
                <a:cs typeface="Calibri"/>
              </a:rPr>
              <a:t>Rails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9135" algn="l"/>
              </a:tabLst>
            </a:pPr>
            <a:r>
              <a:rPr lang="en-US" sz="3600" spc="-5" dirty="0">
                <a:cs typeface="Calibri"/>
              </a:rPr>
              <a:t>Stiles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  <a:tab pos="699135" algn="l"/>
              </a:tabLst>
            </a:pPr>
            <a:r>
              <a:rPr lang="en-US" sz="3600" spc="-5" dirty="0">
                <a:cs typeface="Calibri"/>
              </a:rPr>
              <a:t>Flush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panels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40"/>
              </a:spcBef>
              <a:buAutoNum type="alphaLcPeriod"/>
              <a:tabLst>
                <a:tab pos="699135" algn="l"/>
              </a:tabLst>
            </a:pPr>
            <a:r>
              <a:rPr lang="en-US" sz="3600" spc="-5" dirty="0">
                <a:cs typeface="Calibri"/>
              </a:rPr>
              <a:t>Pivot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receptors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7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6248400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229"/>
              </a:spcBef>
              <a:buAutoNum type="arabicPeriod" startAt="17"/>
              <a:tabLst>
                <a:tab pos="355600" algn="l"/>
                <a:tab pos="356235" algn="l"/>
              </a:tabLst>
            </a:pPr>
            <a:r>
              <a:rPr lang="en-US" sz="3600" spc="-5" dirty="0">
                <a:cs typeface="Calibri"/>
              </a:rPr>
              <a:t>What are vertical door members</a:t>
            </a:r>
            <a:r>
              <a:rPr lang="en-US" sz="3600" spc="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called?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9135" algn="l"/>
              </a:tabLst>
            </a:pPr>
            <a:r>
              <a:rPr lang="en-US" sz="3600" spc="-5" dirty="0">
                <a:cs typeface="Calibri"/>
              </a:rPr>
              <a:t>Rails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9135" algn="l"/>
              </a:tabLst>
            </a:pP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Stiles</a:t>
            </a:r>
            <a:endParaRPr lang="en-US" sz="3600" u="sng" dirty="0">
              <a:solidFill>
                <a:srgbClr val="FF0000"/>
              </a:solidFill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  <a:tab pos="699135" algn="l"/>
              </a:tabLst>
            </a:pPr>
            <a:r>
              <a:rPr lang="en-US" sz="3600" spc="-5" dirty="0">
                <a:cs typeface="Calibri"/>
              </a:rPr>
              <a:t>Flush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panels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40"/>
              </a:spcBef>
              <a:buAutoNum type="alphaLcPeriod"/>
              <a:tabLst>
                <a:tab pos="699135" algn="l"/>
              </a:tabLst>
            </a:pPr>
            <a:r>
              <a:rPr lang="en-US" sz="3600" spc="-5" dirty="0">
                <a:cs typeface="Calibri"/>
              </a:rPr>
              <a:t>Pivot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receptors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0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33400"/>
            <a:ext cx="6477000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tabLst>
                <a:tab pos="355600" algn="l"/>
                <a:tab pos="356235" algn="l"/>
              </a:tabLst>
            </a:pPr>
            <a:r>
              <a:rPr lang="en-US" sz="3600" spc="-5" dirty="0" smtClean="0">
                <a:cs typeface="Calibri"/>
              </a:rPr>
              <a:t>18.Which </a:t>
            </a:r>
            <a:r>
              <a:rPr lang="en-US" sz="3600" spc="-5" dirty="0">
                <a:cs typeface="Calibri"/>
              </a:rPr>
              <a:t>of the following has removable stops to allow </a:t>
            </a:r>
            <a:r>
              <a:rPr lang="en-US" sz="3600" dirty="0">
                <a:cs typeface="Calibri"/>
              </a:rPr>
              <a:t>for </a:t>
            </a:r>
            <a:r>
              <a:rPr lang="en-US" sz="3600" spc="-5" dirty="0">
                <a:cs typeface="Calibri"/>
              </a:rPr>
              <a:t>glass</a:t>
            </a:r>
            <a:r>
              <a:rPr lang="en-US" sz="3600" spc="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installation?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Intermediate horizontals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Vertical mullions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7865" algn="l"/>
                <a:tab pos="698500" algn="l"/>
              </a:tabLst>
            </a:pPr>
            <a:r>
              <a:rPr lang="en-US" sz="3600" spc="-5" dirty="0">
                <a:cs typeface="Calibri"/>
              </a:rPr>
              <a:t>Corner</a:t>
            </a:r>
            <a:r>
              <a:rPr lang="en-US" sz="3600" spc="-10" dirty="0">
                <a:cs typeface="Calibri"/>
              </a:rPr>
              <a:t> member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Door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jamb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59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33400"/>
            <a:ext cx="6477000" cy="402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tabLst>
                <a:tab pos="355600" algn="l"/>
                <a:tab pos="356235" algn="l"/>
              </a:tabLst>
            </a:pPr>
            <a:r>
              <a:rPr lang="en-US" sz="3600" spc="-5" dirty="0" smtClean="0">
                <a:cs typeface="Calibri"/>
              </a:rPr>
              <a:t>18.Which </a:t>
            </a:r>
            <a:r>
              <a:rPr lang="en-US" sz="3600" spc="-5" dirty="0">
                <a:cs typeface="Calibri"/>
              </a:rPr>
              <a:t>of the following has removable stops to allow </a:t>
            </a:r>
            <a:r>
              <a:rPr lang="en-US" sz="3600" dirty="0">
                <a:cs typeface="Calibri"/>
              </a:rPr>
              <a:t>for </a:t>
            </a:r>
            <a:r>
              <a:rPr lang="en-US" sz="3600" spc="-5" dirty="0">
                <a:cs typeface="Calibri"/>
              </a:rPr>
              <a:t>glass</a:t>
            </a:r>
            <a:r>
              <a:rPr lang="en-US" sz="3600" spc="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installation?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Intermediate horizontals</a:t>
            </a:r>
            <a:endParaRPr lang="en-US" sz="3600" u="sng" dirty="0">
              <a:solidFill>
                <a:srgbClr val="FF0000"/>
              </a:solidFill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Vertical mullions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7865" algn="l"/>
                <a:tab pos="698500" algn="l"/>
              </a:tabLst>
            </a:pPr>
            <a:r>
              <a:rPr lang="en-US" sz="3600" spc="-5" dirty="0">
                <a:cs typeface="Calibri"/>
              </a:rPr>
              <a:t>Corner</a:t>
            </a:r>
            <a:r>
              <a:rPr lang="en-US" sz="3600" spc="-10" dirty="0">
                <a:cs typeface="Calibri"/>
              </a:rPr>
              <a:t> member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Door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jamb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07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6705600" cy="4597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140335">
              <a:lnSpc>
                <a:spcPct val="101400"/>
              </a:lnSpc>
              <a:tabLst>
                <a:tab pos="354965" algn="l"/>
                <a:tab pos="355600" algn="l"/>
              </a:tabLst>
            </a:pPr>
            <a:r>
              <a:rPr lang="en-US" sz="3600" spc="-5" dirty="0" smtClean="0">
                <a:cs typeface="Calibri"/>
              </a:rPr>
              <a:t>19.Which </a:t>
            </a:r>
            <a:r>
              <a:rPr lang="en-US" sz="3600" spc="-5" dirty="0">
                <a:cs typeface="Calibri"/>
              </a:rPr>
              <a:t>type </a:t>
            </a:r>
            <a:r>
              <a:rPr lang="en-US" sz="3600" dirty="0">
                <a:cs typeface="Calibri"/>
              </a:rPr>
              <a:t>of </a:t>
            </a:r>
            <a:r>
              <a:rPr lang="en-US" sz="3600" spc="-5" dirty="0">
                <a:cs typeface="Calibri"/>
              </a:rPr>
              <a:t>architectural drawing shows the exterior of a building as typically viewed by a  person?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Elevation</a:t>
            </a:r>
            <a:endParaRPr lang="en-US" sz="3600" dirty="0"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Plan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7865" algn="l"/>
                <a:tab pos="698500" algn="l"/>
              </a:tabLst>
            </a:pPr>
            <a:r>
              <a:rPr lang="en-US" sz="3600" spc="-5" dirty="0">
                <a:cs typeface="Calibri"/>
              </a:rPr>
              <a:t>Section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Detail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3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6705600" cy="4597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140335">
              <a:lnSpc>
                <a:spcPct val="101400"/>
              </a:lnSpc>
              <a:tabLst>
                <a:tab pos="354965" algn="l"/>
                <a:tab pos="355600" algn="l"/>
              </a:tabLst>
            </a:pPr>
            <a:r>
              <a:rPr lang="en-US" sz="3600" spc="-5" dirty="0" smtClean="0">
                <a:cs typeface="Calibri"/>
              </a:rPr>
              <a:t>19.Which </a:t>
            </a:r>
            <a:r>
              <a:rPr lang="en-US" sz="3600" spc="-5" dirty="0">
                <a:cs typeface="Calibri"/>
              </a:rPr>
              <a:t>type </a:t>
            </a:r>
            <a:r>
              <a:rPr lang="en-US" sz="3600" dirty="0">
                <a:cs typeface="Calibri"/>
              </a:rPr>
              <a:t>of </a:t>
            </a:r>
            <a:r>
              <a:rPr lang="en-US" sz="3600" spc="-5" dirty="0">
                <a:cs typeface="Calibri"/>
              </a:rPr>
              <a:t>architectural drawing shows the exterior of a building as typically viewed by a  person?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</a:tabLst>
            </a:pP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Elevation</a:t>
            </a:r>
            <a:endParaRPr lang="en-US" sz="3600" u="sng" dirty="0">
              <a:solidFill>
                <a:srgbClr val="FF0000"/>
              </a:solidFill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Plan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7865" algn="l"/>
                <a:tab pos="698500" algn="l"/>
              </a:tabLst>
            </a:pPr>
            <a:r>
              <a:rPr lang="en-US" sz="3600" spc="-5" dirty="0">
                <a:cs typeface="Calibri"/>
              </a:rPr>
              <a:t>Section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Detail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4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7010400" cy="6835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>
              <a:lnSpc>
                <a:spcPct val="101800"/>
              </a:lnSpc>
              <a:spcBef>
                <a:spcPts val="5"/>
              </a:spcBef>
              <a:tabLst>
                <a:tab pos="354965" algn="l"/>
                <a:tab pos="355600" algn="l"/>
              </a:tabLst>
            </a:pPr>
            <a:r>
              <a:rPr lang="en-US" sz="3600" spc="-5" dirty="0" smtClean="0">
                <a:cs typeface="Calibri"/>
              </a:rPr>
              <a:t>20.When </a:t>
            </a:r>
            <a:r>
              <a:rPr lang="en-US" sz="3600" spc="-5" dirty="0">
                <a:cs typeface="Calibri"/>
              </a:rPr>
              <a:t>determining if a bubble level is accurate, first take a reading, and then perform which of  the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following?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Turn the level 45 degrees and compare the two</a:t>
            </a:r>
            <a:r>
              <a:rPr lang="en-US" sz="3600" spc="2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readings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Turn the level 90 degrees and compare the two</a:t>
            </a:r>
            <a:r>
              <a:rPr lang="en-US" sz="3600" spc="2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readings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  <a:tab pos="699135" algn="l"/>
              </a:tabLst>
            </a:pPr>
            <a:r>
              <a:rPr lang="en-US" sz="3600" spc="-5" dirty="0">
                <a:cs typeface="Calibri"/>
              </a:rPr>
              <a:t>Turn the level 180 degrees and compare the two</a:t>
            </a:r>
            <a:r>
              <a:rPr lang="en-US" sz="3600" spc="3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readings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Flip the level over and compare the two</a:t>
            </a:r>
            <a:r>
              <a:rPr lang="en-US" sz="3600" spc="1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readings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3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7010400" cy="6835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>
              <a:lnSpc>
                <a:spcPct val="101800"/>
              </a:lnSpc>
              <a:spcBef>
                <a:spcPts val="5"/>
              </a:spcBef>
              <a:tabLst>
                <a:tab pos="354965" algn="l"/>
                <a:tab pos="355600" algn="l"/>
              </a:tabLst>
            </a:pPr>
            <a:r>
              <a:rPr lang="en-US" sz="3600" spc="-5" dirty="0" smtClean="0">
                <a:cs typeface="Calibri"/>
              </a:rPr>
              <a:t>20.When </a:t>
            </a:r>
            <a:r>
              <a:rPr lang="en-US" sz="3600" spc="-5" dirty="0">
                <a:cs typeface="Calibri"/>
              </a:rPr>
              <a:t>determining if a bubble level is accurate, first take a reading, and then perform which of  the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following?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Turn the level 45 degrees and compare the two</a:t>
            </a:r>
            <a:r>
              <a:rPr lang="en-US" sz="3600" spc="2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readings</a:t>
            </a:r>
            <a:endParaRPr lang="en-US" sz="36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Turn the level 90 degrees and compare the two</a:t>
            </a:r>
            <a:r>
              <a:rPr lang="en-US" sz="3600" spc="2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readings</a:t>
            </a:r>
            <a:endParaRPr lang="en-US" sz="36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35"/>
              </a:spcBef>
              <a:buAutoNum type="alphaLcPeriod"/>
              <a:tabLst>
                <a:tab pos="698500" algn="l"/>
                <a:tab pos="699135" algn="l"/>
              </a:tabLst>
            </a:pP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Turn the level 180 degrees and compare the two</a:t>
            </a:r>
            <a:r>
              <a:rPr lang="en-US" sz="3600" u="sng" spc="3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3600" u="sng" spc="-5" dirty="0">
                <a:solidFill>
                  <a:srgbClr val="FF0000"/>
                </a:solidFill>
                <a:cs typeface="Calibri"/>
              </a:rPr>
              <a:t>readings</a:t>
            </a:r>
            <a:endParaRPr lang="en-US" sz="3600" u="sng" dirty="0">
              <a:solidFill>
                <a:srgbClr val="FF0000"/>
              </a:solidFill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30"/>
              </a:spcBef>
              <a:buAutoNum type="alphaLcPeriod"/>
              <a:tabLst>
                <a:tab pos="698500" algn="l"/>
              </a:tabLst>
            </a:pPr>
            <a:r>
              <a:rPr lang="en-US" sz="3600" spc="-5" dirty="0">
                <a:cs typeface="Calibri"/>
              </a:rPr>
              <a:t>Flip the level over and compare the two</a:t>
            </a:r>
            <a:r>
              <a:rPr lang="en-US" sz="3600" spc="15" dirty="0">
                <a:cs typeface="Calibri"/>
              </a:rPr>
              <a:t> </a:t>
            </a:r>
            <a:r>
              <a:rPr lang="en-US" sz="3600" spc="-5" dirty="0">
                <a:cs typeface="Calibri"/>
              </a:rPr>
              <a:t>readings</a:t>
            </a:r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9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53" y="9136633"/>
            <a:ext cx="2338070" cy="3340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635">
              <a:lnSpc>
                <a:spcPct val="102000"/>
              </a:lnSpc>
              <a:spcBef>
                <a:spcPts val="75"/>
              </a:spcBef>
            </a:pPr>
            <a:r>
              <a:rPr sz="1000" spc="-5" dirty="0">
                <a:latin typeface="Calibri"/>
                <a:cs typeface="Calibri"/>
              </a:rPr>
              <a:t>PD-85 </a:t>
            </a:r>
            <a:r>
              <a:rPr sz="1000" dirty="0">
                <a:latin typeface="Calibri"/>
                <a:cs typeface="Calibri"/>
              </a:rPr>
              <a:t>KBT </a:t>
            </a:r>
            <a:r>
              <a:rPr sz="1000" spc="-5" dirty="0">
                <a:latin typeface="Calibri"/>
                <a:cs typeface="Calibri"/>
              </a:rPr>
              <a:t>Study Guide </a:t>
            </a:r>
            <a:r>
              <a:rPr sz="1000" dirty="0">
                <a:latin typeface="Calibri"/>
                <a:cs typeface="Calibri"/>
              </a:rPr>
              <a:t>– </a:t>
            </a:r>
            <a:r>
              <a:rPr sz="1000" spc="-5" dirty="0">
                <a:latin typeface="Calibri"/>
                <a:cs typeface="Calibri"/>
              </a:rPr>
              <a:t>AGMT Written </a:t>
            </a:r>
            <a:r>
              <a:rPr sz="1000" spc="-10" dirty="0">
                <a:latin typeface="Calibri"/>
                <a:cs typeface="Calibri"/>
              </a:rPr>
              <a:t>Test  </a:t>
            </a:r>
            <a:r>
              <a:rPr sz="1000" spc="-5" dirty="0">
                <a:latin typeface="Calibri"/>
                <a:cs typeface="Calibri"/>
              </a:rPr>
              <a:t>Revised: 6-24-19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BDB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0695" y="9136633"/>
            <a:ext cx="15494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30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914" y="1393189"/>
            <a:ext cx="454659" cy="3433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100" spc="-5" dirty="0">
                <a:latin typeface="Calibri"/>
                <a:cs typeface="Calibri"/>
              </a:rPr>
              <a:t>C</a:t>
            </a:r>
            <a:endParaRPr sz="11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100" spc="-5" dirty="0"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100" spc="-5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100" spc="-5" dirty="0">
                <a:latin typeface="Calibri"/>
                <a:cs typeface="Calibri"/>
              </a:rPr>
              <a:t>C</a:t>
            </a:r>
            <a:endParaRPr sz="11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100" spc="-5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100" spc="-5" dirty="0">
                <a:latin typeface="Calibri"/>
                <a:cs typeface="Calibri"/>
              </a:rPr>
              <a:t>C</a:t>
            </a:r>
            <a:endParaRPr sz="11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100" spc="-5" dirty="0"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100" spc="-5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100" spc="-5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100" spc="-5" dirty="0"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100" spc="-5" dirty="0"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100" spc="-5" dirty="0">
                <a:latin typeface="Calibri"/>
                <a:cs typeface="Calibri"/>
              </a:rPr>
              <a:t>C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100" spc="-5" dirty="0"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100" spc="-5" dirty="0">
                <a:latin typeface="Calibri"/>
                <a:cs typeface="Calibri"/>
              </a:rPr>
              <a:t>C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100" spc="-5" dirty="0"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100" spc="-5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100" spc="-5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100" spc="-5" dirty="0">
                <a:latin typeface="Calibri"/>
                <a:cs typeface="Calibri"/>
              </a:rPr>
              <a:t>C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1353" y="5851650"/>
            <a:ext cx="3766820" cy="2487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General Glazing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Resources: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alibri"/>
              <a:cs typeface="Calibri"/>
            </a:endParaRPr>
          </a:p>
          <a:p>
            <a:pPr marL="189865">
              <a:lnSpc>
                <a:spcPct val="100000"/>
              </a:lnSpc>
            </a:pPr>
            <a:r>
              <a:rPr sz="1100" b="1" spc="-10" dirty="0">
                <a:latin typeface="Calibri"/>
                <a:cs typeface="Calibri"/>
              </a:rPr>
              <a:t>NGA/Glass Association of North America: </a:t>
            </a:r>
            <a:r>
              <a:rPr sz="1100" b="1" i="1" spc="-10" dirty="0">
                <a:latin typeface="Calibri"/>
                <a:cs typeface="Calibri"/>
              </a:rPr>
              <a:t>Association</a:t>
            </a:r>
            <a:r>
              <a:rPr sz="1100" b="1" i="1" spc="40" dirty="0">
                <a:latin typeface="Calibri"/>
                <a:cs typeface="Calibri"/>
              </a:rPr>
              <a:t> </a:t>
            </a:r>
            <a:r>
              <a:rPr sz="1100" b="1" i="1" spc="-10" dirty="0">
                <a:latin typeface="Calibri"/>
                <a:cs typeface="Calibri"/>
              </a:rPr>
              <a:t>Website</a:t>
            </a:r>
            <a:endParaRPr sz="1100">
              <a:latin typeface="Calibri"/>
              <a:cs typeface="Calibri"/>
            </a:endParaRPr>
          </a:p>
          <a:p>
            <a:pPr marL="189865">
              <a:lnSpc>
                <a:spcPct val="100000"/>
              </a:lnSpc>
              <a:spcBef>
                <a:spcPts val="204"/>
              </a:spcBef>
            </a:pPr>
            <a:r>
              <a:rPr sz="11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www.glasswebsite.com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Calibri"/>
              <a:cs typeface="Calibri"/>
            </a:endParaRPr>
          </a:p>
          <a:p>
            <a:pPr marL="189865">
              <a:lnSpc>
                <a:spcPct val="100000"/>
              </a:lnSpc>
            </a:pPr>
            <a:r>
              <a:rPr sz="1100" b="1" spc="-10" dirty="0">
                <a:latin typeface="Calibri"/>
                <a:cs typeface="Calibri"/>
              </a:rPr>
              <a:t>National </a:t>
            </a:r>
            <a:r>
              <a:rPr sz="1100" b="1" spc="-5" dirty="0">
                <a:latin typeface="Calibri"/>
                <a:cs typeface="Calibri"/>
              </a:rPr>
              <a:t>Glass </a:t>
            </a:r>
            <a:r>
              <a:rPr sz="1100" b="1" spc="-10" dirty="0">
                <a:latin typeface="Calibri"/>
                <a:cs typeface="Calibri"/>
              </a:rPr>
              <a:t>Association: </a:t>
            </a:r>
            <a:r>
              <a:rPr sz="1100" b="1" i="1" spc="-10" dirty="0">
                <a:latin typeface="Calibri"/>
                <a:cs typeface="Calibri"/>
              </a:rPr>
              <a:t>Association</a:t>
            </a:r>
            <a:r>
              <a:rPr sz="1100" b="1" i="1" spc="-30" dirty="0">
                <a:latin typeface="Calibri"/>
                <a:cs typeface="Calibri"/>
              </a:rPr>
              <a:t> </a:t>
            </a:r>
            <a:r>
              <a:rPr sz="1100" b="1" i="1" spc="-10" dirty="0">
                <a:latin typeface="Calibri"/>
                <a:cs typeface="Calibri"/>
              </a:rPr>
              <a:t>Website</a:t>
            </a:r>
            <a:endParaRPr sz="1100">
              <a:latin typeface="Calibri"/>
              <a:cs typeface="Calibri"/>
            </a:endParaRPr>
          </a:p>
          <a:p>
            <a:pPr marL="189865">
              <a:lnSpc>
                <a:spcPct val="100000"/>
              </a:lnSpc>
              <a:spcBef>
                <a:spcPts val="190"/>
              </a:spcBef>
            </a:pPr>
            <a:r>
              <a:rPr sz="11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https://www.glass.org/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50">
              <a:latin typeface="Calibri"/>
              <a:cs typeface="Calibri"/>
            </a:endParaRPr>
          </a:p>
          <a:p>
            <a:pPr marL="183515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Calibri"/>
                <a:cs typeface="Calibri"/>
              </a:rPr>
              <a:t>NGA/GANA: </a:t>
            </a:r>
            <a:r>
              <a:rPr sz="1100" b="1" i="1" spc="-5" dirty="0">
                <a:latin typeface="Calibri"/>
                <a:cs typeface="Calibri"/>
              </a:rPr>
              <a:t>Glass Information</a:t>
            </a:r>
            <a:r>
              <a:rPr sz="1100" b="1" i="1" spc="-10" dirty="0">
                <a:latin typeface="Calibri"/>
                <a:cs typeface="Calibri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Bulletins</a:t>
            </a:r>
            <a:endParaRPr sz="1100">
              <a:latin typeface="Calibri"/>
              <a:cs typeface="Calibri"/>
            </a:endParaRPr>
          </a:p>
          <a:p>
            <a:pPr marL="189865">
              <a:lnSpc>
                <a:spcPct val="100000"/>
              </a:lnSpc>
              <a:spcBef>
                <a:spcPts val="130"/>
              </a:spcBef>
            </a:pPr>
            <a:r>
              <a:rPr sz="11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http://www.glassdocs.com/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Calibri"/>
              <a:cs typeface="Calibri"/>
            </a:endParaRPr>
          </a:p>
          <a:p>
            <a:pPr marL="189865">
              <a:lnSpc>
                <a:spcPct val="100000"/>
              </a:lnSpc>
            </a:pPr>
            <a:r>
              <a:rPr sz="1100" b="1" spc="-10" dirty="0">
                <a:latin typeface="Calibri"/>
                <a:cs typeface="Calibri"/>
              </a:rPr>
              <a:t>NGA: </a:t>
            </a:r>
            <a:r>
              <a:rPr sz="1100" b="1" i="1" spc="-5" dirty="0">
                <a:latin typeface="Calibri"/>
                <a:cs typeface="Calibri"/>
              </a:rPr>
              <a:t>MyGlassClass.com Online</a:t>
            </a:r>
            <a:r>
              <a:rPr sz="1100" b="1" i="1" spc="-45" dirty="0">
                <a:latin typeface="Calibri"/>
                <a:cs typeface="Calibri"/>
              </a:rPr>
              <a:t> </a:t>
            </a:r>
            <a:r>
              <a:rPr sz="1100" b="1" i="1" spc="-5" dirty="0">
                <a:latin typeface="Calibri"/>
                <a:cs typeface="Calibri"/>
              </a:rPr>
              <a:t>Courses</a:t>
            </a:r>
            <a:endParaRPr sz="1100">
              <a:latin typeface="Calibri"/>
              <a:cs typeface="Calibri"/>
            </a:endParaRPr>
          </a:p>
          <a:p>
            <a:pPr marL="189865">
              <a:lnSpc>
                <a:spcPct val="100000"/>
              </a:lnSpc>
              <a:spcBef>
                <a:spcPts val="195"/>
              </a:spcBef>
            </a:pP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https://www.myglassclass.com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24200" y="8314943"/>
            <a:ext cx="31750" cy="9525"/>
          </a:xfrm>
          <a:custGeom>
            <a:avLst/>
            <a:gdLst/>
            <a:ahLst/>
            <a:cxnLst/>
            <a:rect l="l" t="t" r="r" b="b"/>
            <a:pathLst>
              <a:path w="31750" h="9525">
                <a:moveTo>
                  <a:pt x="31254" y="0"/>
                </a:moveTo>
                <a:lnTo>
                  <a:pt x="0" y="0"/>
                </a:lnTo>
                <a:lnTo>
                  <a:pt x="0" y="9143"/>
                </a:lnTo>
                <a:lnTo>
                  <a:pt x="31254" y="9143"/>
                </a:lnTo>
                <a:lnTo>
                  <a:pt x="31254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23925" y="962025"/>
            <a:ext cx="1835150" cy="282575"/>
          </a:xfrm>
          <a:prstGeom prst="rect">
            <a:avLst/>
          </a:prstGeom>
          <a:solidFill>
            <a:srgbClr val="D0CECE"/>
          </a:solidFill>
          <a:ln w="6350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55"/>
              </a:spcBef>
            </a:pPr>
            <a:r>
              <a:rPr sz="1400" b="1" spc="-5" dirty="0">
                <a:latin typeface="Calibri"/>
                <a:cs typeface="Calibri"/>
              </a:rPr>
              <a:t>Section </a:t>
            </a:r>
            <a:r>
              <a:rPr sz="1400" b="1" dirty="0">
                <a:latin typeface="Calibri"/>
                <a:cs typeface="Calibri"/>
              </a:rPr>
              <a:t>5: </a:t>
            </a:r>
            <a:r>
              <a:rPr sz="1400" b="1" spc="-5" dirty="0">
                <a:latin typeface="Calibri"/>
                <a:cs typeface="Calibri"/>
              </a:rPr>
              <a:t>Answer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Key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925" y="5344731"/>
            <a:ext cx="1720850" cy="282575"/>
          </a:xfrm>
          <a:prstGeom prst="rect">
            <a:avLst/>
          </a:prstGeom>
          <a:solidFill>
            <a:srgbClr val="D0CECE"/>
          </a:solidFill>
          <a:ln w="635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50"/>
              </a:spcBef>
            </a:pPr>
            <a:r>
              <a:rPr sz="1400" b="1" spc="-5" dirty="0">
                <a:latin typeface="Calibri"/>
                <a:cs typeface="Calibri"/>
              </a:rPr>
              <a:t>Section </a:t>
            </a:r>
            <a:r>
              <a:rPr sz="1400" b="1" dirty="0">
                <a:latin typeface="Calibri"/>
                <a:cs typeface="Calibri"/>
              </a:rPr>
              <a:t>6:</a:t>
            </a:r>
            <a:r>
              <a:rPr sz="1400" b="1" spc="26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Resources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53" y="9420097"/>
            <a:ext cx="2108200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635">
              <a:lnSpc>
                <a:spcPct val="101699"/>
              </a:lnSpc>
              <a:spcBef>
                <a:spcPts val="80"/>
              </a:spcBef>
            </a:pPr>
            <a:r>
              <a:rPr sz="900" spc="-5" dirty="0">
                <a:latin typeface="Calibri"/>
                <a:cs typeface="Calibri"/>
              </a:rPr>
              <a:t>PD-85 </a:t>
            </a:r>
            <a:r>
              <a:rPr sz="900" dirty="0">
                <a:latin typeface="Calibri"/>
                <a:cs typeface="Calibri"/>
              </a:rPr>
              <a:t>KBT </a:t>
            </a:r>
            <a:r>
              <a:rPr sz="900" spc="-5" dirty="0">
                <a:latin typeface="Calibri"/>
                <a:cs typeface="Calibri"/>
              </a:rPr>
              <a:t>Study Guide </a:t>
            </a:r>
            <a:r>
              <a:rPr sz="900" dirty="0">
                <a:latin typeface="Calibri"/>
                <a:cs typeface="Calibri"/>
              </a:rPr>
              <a:t>– </a:t>
            </a:r>
            <a:r>
              <a:rPr sz="900" spc="-5" dirty="0">
                <a:latin typeface="Calibri"/>
                <a:cs typeface="Calibri"/>
              </a:rPr>
              <a:t>AGMT Written Test  Revised: 7-5-19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BDB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6382" y="9420097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31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1353" y="1164590"/>
            <a:ext cx="3133725" cy="236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Video Links: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A Unitized Curtainwall Installation</a:t>
            </a:r>
            <a:r>
              <a:rPr sz="1100" b="1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Demonstration:</a:t>
            </a:r>
            <a:endParaRPr sz="1100">
              <a:latin typeface="Calibri"/>
              <a:cs typeface="Calibri"/>
            </a:endParaRPr>
          </a:p>
          <a:p>
            <a:pPr marL="189865">
              <a:lnSpc>
                <a:spcPct val="100000"/>
              </a:lnSpc>
              <a:spcBef>
                <a:spcPts val="25"/>
              </a:spcBef>
            </a:pPr>
            <a:r>
              <a:rPr sz="11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https://www.youtube.com/watch?v=KLAXo43k8ik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Calibri"/>
              <a:cs typeface="Calibri"/>
            </a:endParaRPr>
          </a:p>
          <a:p>
            <a:pPr marL="189865" marR="5080">
              <a:lnSpc>
                <a:spcPct val="123200"/>
              </a:lnSpc>
            </a:pPr>
            <a:r>
              <a:rPr sz="1100" b="1" spc="-10" dirty="0">
                <a:latin typeface="Calibri"/>
                <a:cs typeface="Calibri"/>
              </a:rPr>
              <a:t>Caulking Seamed Glass Medium</a:t>
            </a:r>
            <a:r>
              <a:rPr sz="1100" spc="-10" dirty="0">
                <a:latin typeface="Calibri"/>
                <a:cs typeface="Calibri"/>
              </a:rPr>
              <a:t>: 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https://www.youtube.com/watch?v=jxGWSM88hOI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189865" marR="122555">
              <a:lnSpc>
                <a:spcPct val="123200"/>
              </a:lnSpc>
            </a:pPr>
            <a:r>
              <a:rPr sz="1100" b="1" spc="-10" dirty="0">
                <a:latin typeface="Calibri"/>
                <a:cs typeface="Calibri"/>
              </a:rPr>
              <a:t>Safety </a:t>
            </a:r>
            <a:r>
              <a:rPr sz="1100" b="1" spc="-5" dirty="0">
                <a:latin typeface="Calibri"/>
                <a:cs typeface="Calibri"/>
              </a:rPr>
              <a:t>Glass </a:t>
            </a:r>
            <a:r>
              <a:rPr sz="1100" b="1" spc="-10" dirty="0">
                <a:latin typeface="Calibri"/>
                <a:cs typeface="Calibri"/>
              </a:rPr>
              <a:t>Handling</a:t>
            </a:r>
            <a:r>
              <a:rPr sz="1100" spc="-10" dirty="0">
                <a:latin typeface="Calibri"/>
                <a:cs typeface="Calibri"/>
              </a:rPr>
              <a:t>: 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https://www.youtube.com/watch?v=HlPzAAlaE_8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Calibri"/>
              <a:cs typeface="Calibri"/>
            </a:endParaRPr>
          </a:p>
          <a:p>
            <a:pPr marL="189865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latin typeface="Calibri"/>
                <a:cs typeface="Calibri"/>
              </a:rPr>
              <a:t>Safety </a:t>
            </a:r>
            <a:r>
              <a:rPr sz="1100" b="1" spc="-5" dirty="0">
                <a:latin typeface="Calibri"/>
                <a:cs typeface="Calibri"/>
              </a:rPr>
              <a:t>Glazing in </a:t>
            </a:r>
            <a:r>
              <a:rPr sz="1100" b="1" spc="-10" dirty="0">
                <a:latin typeface="Calibri"/>
                <a:cs typeface="Calibri"/>
              </a:rPr>
              <a:t>Windows </a:t>
            </a:r>
            <a:r>
              <a:rPr sz="1100" b="1" spc="-5" dirty="0">
                <a:latin typeface="Calibri"/>
                <a:cs typeface="Calibri"/>
              </a:rPr>
              <a:t>and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Doors:</a:t>
            </a:r>
            <a:endParaRPr sz="1100">
              <a:latin typeface="Calibri"/>
              <a:cs typeface="Calibri"/>
            </a:endParaRPr>
          </a:p>
          <a:p>
            <a:pPr marL="189865">
              <a:lnSpc>
                <a:spcPct val="100000"/>
              </a:lnSpc>
              <a:spcBef>
                <a:spcPts val="305"/>
              </a:spcBef>
            </a:pP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https://www.youtube.com/watch?v=znbhZQNOq30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4906" y="4364909"/>
            <a:ext cx="35496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Calibri"/>
                <a:cs typeface="Calibri"/>
              </a:rPr>
              <a:t>-EN</a:t>
            </a:r>
            <a:r>
              <a:rPr sz="1100" spc="-5" dirty="0">
                <a:latin typeface="Calibri"/>
                <a:cs typeface="Calibri"/>
              </a:rPr>
              <a:t>D-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53" y="1513585"/>
            <a:ext cx="5831840" cy="3041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Calibri"/>
                <a:cs typeface="Calibri"/>
              </a:rPr>
              <a:t>A. Glazing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Theory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Calibri"/>
              <a:cs typeface="Calibri"/>
            </a:endParaRPr>
          </a:p>
          <a:p>
            <a:pPr marL="567690" indent="-26416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67690" algn="l"/>
                <a:tab pos="568325" algn="l"/>
              </a:tabLst>
            </a:pPr>
            <a:r>
              <a:rPr sz="1200" b="1" i="1" spc="-10" dirty="0">
                <a:solidFill>
                  <a:srgbClr val="2E5395"/>
                </a:solidFill>
                <a:latin typeface="Calibri"/>
                <a:cs typeface="Calibri"/>
              </a:rPr>
              <a:t>Applied Glazing Related</a:t>
            </a:r>
            <a:r>
              <a:rPr sz="1200" b="1" i="1" spc="-10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2E5395"/>
                </a:solidFill>
                <a:latin typeface="Calibri"/>
                <a:cs typeface="Calibri"/>
              </a:rPr>
              <a:t>Math</a:t>
            </a:r>
            <a:endParaRPr sz="1200" dirty="0">
              <a:latin typeface="Calibri"/>
              <a:cs typeface="Calibri"/>
            </a:endParaRPr>
          </a:p>
          <a:p>
            <a:pPr marL="755015">
              <a:lnSpc>
                <a:spcPct val="100000"/>
              </a:lnSpc>
              <a:spcBef>
                <a:spcPts val="300"/>
              </a:spcBef>
            </a:pPr>
            <a:r>
              <a:rPr sz="1200" b="1" spc="-10" dirty="0">
                <a:latin typeface="Calibri"/>
                <a:cs typeface="Calibri"/>
              </a:rPr>
              <a:t>General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requirements:</a:t>
            </a:r>
            <a:endParaRPr sz="1200" dirty="0">
              <a:latin typeface="Calibri"/>
              <a:cs typeface="Calibri"/>
            </a:endParaRPr>
          </a:p>
          <a:p>
            <a:pPr marL="755650" marR="269240">
              <a:lnSpc>
                <a:spcPts val="1470"/>
              </a:lnSpc>
              <a:spcBef>
                <a:spcPts val="45"/>
              </a:spcBef>
            </a:pPr>
            <a:r>
              <a:rPr sz="1200" b="1" spc="-5" dirty="0">
                <a:latin typeface="Calibri"/>
                <a:cs typeface="Calibri"/>
              </a:rPr>
              <a:t>Possess basic </a:t>
            </a:r>
            <a:r>
              <a:rPr sz="1200" b="1" spc="-10" dirty="0">
                <a:latin typeface="Calibri"/>
                <a:cs typeface="Calibri"/>
              </a:rPr>
              <a:t>mathematical skills required </a:t>
            </a:r>
            <a:r>
              <a:rPr sz="1200" b="1" spc="-5" dirty="0">
                <a:latin typeface="Calibri"/>
                <a:cs typeface="Calibri"/>
              </a:rPr>
              <a:t>to </a:t>
            </a:r>
            <a:r>
              <a:rPr sz="1200" b="1" spc="-10" dirty="0">
                <a:latin typeface="Calibri"/>
                <a:cs typeface="Calibri"/>
              </a:rPr>
              <a:t>effectively </a:t>
            </a:r>
            <a:r>
              <a:rPr sz="1200" b="1" spc="-5" dirty="0">
                <a:latin typeface="Calibri"/>
                <a:cs typeface="Calibri"/>
              </a:rPr>
              <a:t>perform </a:t>
            </a:r>
            <a:r>
              <a:rPr sz="1200" b="1" spc="-10" dirty="0">
                <a:latin typeface="Calibri"/>
                <a:cs typeface="Calibri"/>
              </a:rPr>
              <a:t>day-to-day  fundamental glazing measurements, layouts, </a:t>
            </a:r>
            <a:r>
              <a:rPr sz="1200" b="1" spc="-5" dirty="0">
                <a:latin typeface="Calibri"/>
                <a:cs typeface="Calibri"/>
              </a:rPr>
              <a:t>and</a:t>
            </a:r>
            <a:r>
              <a:rPr sz="1200" b="1" spc="-15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calculations.</a:t>
            </a:r>
            <a:endParaRPr sz="1200" dirty="0">
              <a:latin typeface="Calibri"/>
              <a:cs typeface="Calibri"/>
            </a:endParaRPr>
          </a:p>
          <a:p>
            <a:pPr marL="1155065" lvl="1" indent="-177800">
              <a:lnSpc>
                <a:spcPct val="100000"/>
              </a:lnSpc>
              <a:spcBef>
                <a:spcPts val="850"/>
              </a:spcBef>
              <a:buFont typeface="Symbol"/>
              <a:buChar char=""/>
              <a:tabLst>
                <a:tab pos="1155700" algn="l"/>
              </a:tabLst>
            </a:pPr>
            <a:r>
              <a:rPr sz="1100" spc="-10" dirty="0">
                <a:latin typeface="Calibri"/>
                <a:cs typeface="Calibri"/>
              </a:rPr>
              <a:t>Ability to </a:t>
            </a:r>
            <a:r>
              <a:rPr sz="1100" spc="-5" dirty="0">
                <a:latin typeface="Calibri"/>
                <a:cs typeface="Calibri"/>
              </a:rPr>
              <a:t>work with </a:t>
            </a:r>
            <a:r>
              <a:rPr sz="1100" spc="-10" dirty="0">
                <a:latin typeface="Calibri"/>
                <a:cs typeface="Calibri"/>
              </a:rPr>
              <a:t>both metric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imperial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measurements</a:t>
            </a:r>
            <a:endParaRPr sz="1100" dirty="0">
              <a:latin typeface="Calibri"/>
              <a:cs typeface="Calibri"/>
            </a:endParaRPr>
          </a:p>
          <a:p>
            <a:pPr marL="1155065" lvl="1" indent="-177800">
              <a:lnSpc>
                <a:spcPct val="100000"/>
              </a:lnSpc>
              <a:spcBef>
                <a:spcPts val="175"/>
              </a:spcBef>
              <a:buFont typeface="Symbol"/>
              <a:buChar char=""/>
              <a:tabLst>
                <a:tab pos="1155700" algn="l"/>
              </a:tabLst>
            </a:pPr>
            <a:r>
              <a:rPr sz="1100" spc="-5" dirty="0">
                <a:latin typeface="Calibri"/>
                <a:cs typeface="Calibri"/>
              </a:rPr>
              <a:t>Use </a:t>
            </a:r>
            <a:r>
              <a:rPr sz="1100" spc="-10" dirty="0">
                <a:latin typeface="Calibri"/>
                <a:cs typeface="Calibri"/>
              </a:rPr>
              <a:t>basic glazing </a:t>
            </a:r>
            <a:r>
              <a:rPr sz="1100" spc="-5" dirty="0">
                <a:latin typeface="Calibri"/>
                <a:cs typeface="Calibri"/>
              </a:rPr>
              <a:t>related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geometry</a:t>
            </a:r>
            <a:endParaRPr sz="1100" dirty="0">
              <a:latin typeface="Calibri"/>
              <a:cs typeface="Calibri"/>
            </a:endParaRPr>
          </a:p>
          <a:p>
            <a:pPr marL="1155700" marR="328930" lvl="1" indent="-177800">
              <a:lnSpc>
                <a:spcPct val="109600"/>
              </a:lnSpc>
              <a:spcBef>
                <a:spcPts val="70"/>
              </a:spcBef>
              <a:buFont typeface="Symbol"/>
              <a:buChar char=""/>
              <a:tabLst>
                <a:tab pos="1155700" algn="l"/>
              </a:tabLst>
            </a:pPr>
            <a:r>
              <a:rPr sz="1100" spc="-10" dirty="0">
                <a:latin typeface="Calibri"/>
                <a:cs typeface="Calibri"/>
              </a:rPr>
              <a:t>Add, subtract, multiply,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divide </a:t>
            </a:r>
            <a:r>
              <a:rPr sz="1100" spc="-5" dirty="0">
                <a:latin typeface="Calibri"/>
                <a:cs typeface="Calibri"/>
              </a:rPr>
              <a:t>whole </a:t>
            </a:r>
            <a:r>
              <a:rPr sz="1100" spc="-10" dirty="0">
                <a:latin typeface="Calibri"/>
                <a:cs typeface="Calibri"/>
              </a:rPr>
              <a:t>numbers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fractions,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convert  fractions </a:t>
            </a:r>
            <a:r>
              <a:rPr sz="1100" spc="-5" dirty="0">
                <a:latin typeface="Calibri"/>
                <a:cs typeface="Calibri"/>
              </a:rPr>
              <a:t>to decimal </a:t>
            </a:r>
            <a:r>
              <a:rPr sz="1100" spc="-10" dirty="0">
                <a:latin typeface="Calibri"/>
                <a:cs typeface="Calibri"/>
              </a:rPr>
              <a:t>equivalents, feet </a:t>
            </a:r>
            <a:r>
              <a:rPr sz="1100" spc="-5" dirty="0">
                <a:latin typeface="Calibri"/>
                <a:cs typeface="Calibri"/>
              </a:rPr>
              <a:t>to </a:t>
            </a:r>
            <a:r>
              <a:rPr sz="1100" spc="-10" dirty="0">
                <a:latin typeface="Calibri"/>
                <a:cs typeface="Calibri"/>
              </a:rPr>
              <a:t>inches,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metric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conversions.</a:t>
            </a:r>
            <a:endParaRPr sz="11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4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Calibri"/>
              <a:cs typeface="Calibri"/>
            </a:endParaRPr>
          </a:p>
          <a:p>
            <a:pPr marL="1155700"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3612" y="964374"/>
            <a:ext cx="2323465" cy="240665"/>
          </a:xfrm>
          <a:prstGeom prst="rect">
            <a:avLst/>
          </a:prstGeom>
          <a:solidFill>
            <a:srgbClr val="D4D4D4"/>
          </a:solidFill>
          <a:ln w="635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"/>
              </a:spcBef>
            </a:pPr>
            <a:r>
              <a:rPr sz="1400" b="1" spc="-5" dirty="0">
                <a:latin typeface="Calibri"/>
                <a:cs typeface="Calibri"/>
              </a:rPr>
              <a:t>Section </a:t>
            </a:r>
            <a:r>
              <a:rPr sz="1400" b="1" dirty="0">
                <a:latin typeface="Calibri"/>
                <a:cs typeface="Calibri"/>
              </a:rPr>
              <a:t>3: </a:t>
            </a:r>
            <a:r>
              <a:rPr sz="1400" b="1" spc="-5" dirty="0">
                <a:latin typeface="Calibri"/>
                <a:cs typeface="Calibri"/>
              </a:rPr>
              <a:t>Test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Categories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1528" y="1528537"/>
            <a:ext cx="6115050" cy="236854"/>
          </a:xfrm>
          <a:custGeom>
            <a:avLst/>
            <a:gdLst/>
            <a:ahLst/>
            <a:cxnLst/>
            <a:rect l="l" t="t" r="r" b="b"/>
            <a:pathLst>
              <a:path w="6115050" h="236855">
                <a:moveTo>
                  <a:pt x="0" y="39471"/>
                </a:moveTo>
                <a:lnTo>
                  <a:pt x="3102" y="24104"/>
                </a:lnTo>
                <a:lnTo>
                  <a:pt x="11563" y="11558"/>
                </a:lnTo>
                <a:lnTo>
                  <a:pt x="24110" y="3100"/>
                </a:lnTo>
                <a:lnTo>
                  <a:pt x="39471" y="0"/>
                </a:lnTo>
                <a:lnTo>
                  <a:pt x="6075578" y="0"/>
                </a:lnTo>
                <a:lnTo>
                  <a:pt x="6090939" y="3100"/>
                </a:lnTo>
                <a:lnTo>
                  <a:pt x="6103486" y="11558"/>
                </a:lnTo>
                <a:lnTo>
                  <a:pt x="6111947" y="24104"/>
                </a:lnTo>
                <a:lnTo>
                  <a:pt x="6115050" y="39471"/>
                </a:lnTo>
                <a:lnTo>
                  <a:pt x="6115050" y="197370"/>
                </a:lnTo>
                <a:lnTo>
                  <a:pt x="6111947" y="212739"/>
                </a:lnTo>
                <a:lnTo>
                  <a:pt x="6103486" y="225290"/>
                </a:lnTo>
                <a:lnTo>
                  <a:pt x="6090939" y="233752"/>
                </a:lnTo>
                <a:lnTo>
                  <a:pt x="6075578" y="236854"/>
                </a:lnTo>
                <a:lnTo>
                  <a:pt x="39471" y="236854"/>
                </a:lnTo>
                <a:lnTo>
                  <a:pt x="24110" y="233752"/>
                </a:lnTo>
                <a:lnTo>
                  <a:pt x="11563" y="225290"/>
                </a:lnTo>
                <a:lnTo>
                  <a:pt x="3102" y="212739"/>
                </a:lnTo>
                <a:lnTo>
                  <a:pt x="0" y="197370"/>
                </a:lnTo>
                <a:lnTo>
                  <a:pt x="0" y="39471"/>
                </a:lnTo>
                <a:close/>
              </a:path>
            </a:pathLst>
          </a:custGeom>
          <a:ln w="9524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PD-85 </a:t>
            </a:r>
            <a:r>
              <a:rPr dirty="0"/>
              <a:t>KBT </a:t>
            </a:r>
            <a:r>
              <a:rPr spc="-5" dirty="0"/>
              <a:t>Study Guide </a:t>
            </a:r>
            <a:r>
              <a:rPr dirty="0"/>
              <a:t>– </a:t>
            </a:r>
            <a:r>
              <a:rPr spc="-5" dirty="0"/>
              <a:t>AGMT Written</a:t>
            </a:r>
            <a:r>
              <a:rPr dirty="0"/>
              <a:t> </a:t>
            </a:r>
            <a:r>
              <a:rPr spc="-5" dirty="0"/>
              <a:t>Test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Revised: 7-5-19</a:t>
            </a:r>
            <a:r>
              <a:rPr spc="-15" dirty="0"/>
              <a:t> </a:t>
            </a:r>
            <a:r>
              <a:rPr spc="-5" dirty="0"/>
              <a:t>BDB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" y="909637"/>
            <a:ext cx="6467475" cy="823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6"/>
          <p:cNvSpPr txBox="1"/>
          <p:nvPr/>
        </p:nvSpPr>
        <p:spPr>
          <a:xfrm>
            <a:off x="1081989" y="1187450"/>
            <a:ext cx="5487670" cy="7711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algn="ctr">
              <a:lnSpc>
                <a:spcPct val="100000"/>
              </a:lnSpc>
              <a:spcBef>
                <a:spcPts val="100"/>
              </a:spcBef>
            </a:pPr>
            <a:r>
              <a:rPr sz="1350" spc="-15" dirty="0">
                <a:latin typeface="Times New Roman"/>
                <a:cs typeface="Times New Roman"/>
              </a:rPr>
              <a:t>BASIC </a:t>
            </a:r>
            <a:r>
              <a:rPr sz="1350" spc="35" dirty="0">
                <a:latin typeface="Times New Roman"/>
                <a:cs typeface="Times New Roman"/>
              </a:rPr>
              <a:t>GEOMETRIC </a:t>
            </a:r>
            <a:r>
              <a:rPr sz="1350" spc="-5" dirty="0">
                <a:latin typeface="Times New Roman"/>
                <a:cs typeface="Times New Roman"/>
              </a:rPr>
              <a:t>FORMULAS </a:t>
            </a:r>
            <a:r>
              <a:rPr sz="1350" spc="-35" dirty="0">
                <a:latin typeface="Times New Roman"/>
                <a:cs typeface="Times New Roman"/>
              </a:rPr>
              <a:t>AND</a:t>
            </a:r>
            <a:r>
              <a:rPr sz="1350" spc="30" dirty="0">
                <a:latin typeface="Times New Roman"/>
                <a:cs typeface="Times New Roman"/>
              </a:rPr>
              <a:t> PROPERTIES</a:t>
            </a:r>
            <a:endParaRPr sz="1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7145" marR="5080" indent="-3175">
              <a:lnSpc>
                <a:spcPts val="1100"/>
              </a:lnSpc>
            </a:pPr>
            <a:r>
              <a:rPr sz="1000" spc="-15" dirty="0">
                <a:latin typeface="Times New Roman"/>
                <a:cs typeface="Times New Roman"/>
              </a:rPr>
              <a:t>This </a:t>
            </a:r>
            <a:r>
              <a:rPr sz="1000" spc="-30" dirty="0">
                <a:latin typeface="Times New Roman"/>
                <a:cs typeface="Times New Roman"/>
              </a:rPr>
              <a:t>handout </a:t>
            </a:r>
            <a:r>
              <a:rPr sz="1000" spc="-25" dirty="0">
                <a:latin typeface="Times New Roman"/>
                <a:cs typeface="Times New Roman"/>
              </a:rPr>
              <a:t>is </a:t>
            </a:r>
            <a:r>
              <a:rPr sz="1000" spc="-40" dirty="0">
                <a:latin typeface="Times New Roman"/>
                <a:cs typeface="Times New Roman"/>
              </a:rPr>
              <a:t>intended </a:t>
            </a:r>
            <a:r>
              <a:rPr sz="1000" spc="-20" dirty="0">
                <a:latin typeface="Times New Roman"/>
                <a:cs typeface="Times New Roman"/>
              </a:rPr>
              <a:t>as </a:t>
            </a:r>
            <a:r>
              <a:rPr sz="1000" spc="-10" dirty="0">
                <a:latin typeface="Times New Roman"/>
                <a:cs typeface="Times New Roman"/>
              </a:rPr>
              <a:t>a </a:t>
            </a:r>
            <a:r>
              <a:rPr sz="1000" spc="-40" dirty="0">
                <a:latin typeface="Times New Roman"/>
                <a:cs typeface="Times New Roman"/>
              </a:rPr>
              <a:t>review </a:t>
            </a:r>
            <a:r>
              <a:rPr sz="1000" spc="-25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basic geometric formulas </a:t>
            </a:r>
            <a:r>
              <a:rPr sz="1000" spc="5" dirty="0">
                <a:latin typeface="Times New Roman"/>
                <a:cs typeface="Times New Roman"/>
              </a:rPr>
              <a:t>and </a:t>
            </a:r>
            <a:r>
              <a:rPr sz="1000" dirty="0">
                <a:latin typeface="Times New Roman"/>
                <a:cs typeface="Times New Roman"/>
              </a:rPr>
              <a:t>properties. </a:t>
            </a:r>
            <a:r>
              <a:rPr sz="1000" spc="-35" dirty="0">
                <a:latin typeface="Times New Roman"/>
                <a:cs typeface="Times New Roman"/>
              </a:rPr>
              <a:t>For </a:t>
            </a:r>
            <a:r>
              <a:rPr sz="1000" spc="-30" dirty="0">
                <a:latin typeface="Times New Roman"/>
                <a:cs typeface="Times New Roman"/>
              </a:rPr>
              <a:t>further </a:t>
            </a:r>
            <a:r>
              <a:rPr sz="1000" spc="-25" dirty="0">
                <a:latin typeface="Times New Roman"/>
                <a:cs typeface="Times New Roman"/>
              </a:rPr>
              <a:t>or </a:t>
            </a:r>
            <a:r>
              <a:rPr sz="1000" spc="-40" dirty="0">
                <a:latin typeface="Times New Roman"/>
                <a:cs typeface="Times New Roman"/>
              </a:rPr>
              <a:t>more </a:t>
            </a:r>
            <a:r>
              <a:rPr sz="1000" spc="-35" dirty="0">
                <a:latin typeface="Times New Roman"/>
                <a:cs typeface="Times New Roman"/>
              </a:rPr>
              <a:t>advanced  </a:t>
            </a:r>
            <a:r>
              <a:rPr sz="1000" spc="-20" dirty="0">
                <a:latin typeface="Times New Roman"/>
                <a:cs typeface="Times New Roman"/>
              </a:rPr>
              <a:t>geometric </a:t>
            </a:r>
            <a:r>
              <a:rPr sz="1000" spc="-30" dirty="0">
                <a:latin typeface="Times New Roman"/>
                <a:cs typeface="Times New Roman"/>
              </a:rPr>
              <a:t>formulas </a:t>
            </a:r>
            <a:r>
              <a:rPr sz="1000" spc="-45" dirty="0">
                <a:latin typeface="Times New Roman"/>
                <a:cs typeface="Times New Roman"/>
              </a:rPr>
              <a:t>and </a:t>
            </a:r>
            <a:r>
              <a:rPr sz="1000" spc="-35" dirty="0">
                <a:latin typeface="Times New Roman"/>
                <a:cs typeface="Times New Roman"/>
              </a:rPr>
              <a:t>properties, </a:t>
            </a:r>
            <a:r>
              <a:rPr sz="1000" spc="-40" dirty="0">
                <a:latin typeface="Times New Roman"/>
                <a:cs typeface="Times New Roman"/>
              </a:rPr>
              <a:t>consult </a:t>
            </a:r>
            <a:r>
              <a:rPr sz="1000" spc="-45" dirty="0">
                <a:latin typeface="Times New Roman"/>
                <a:cs typeface="Times New Roman"/>
              </a:rPr>
              <a:t>with </a:t>
            </a:r>
            <a:r>
              <a:rPr sz="1000" spc="-10" dirty="0">
                <a:latin typeface="Times New Roman"/>
                <a:cs typeface="Times New Roman"/>
              </a:rPr>
              <a:t>a </a:t>
            </a:r>
            <a:r>
              <a:rPr sz="1000" spc="-50" dirty="0">
                <a:latin typeface="Times New Roman"/>
                <a:cs typeface="Times New Roman"/>
              </a:rPr>
              <a:t>SLAC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counselor.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R="1368425" algn="r">
              <a:lnSpc>
                <a:spcPts val="1070"/>
              </a:lnSpc>
              <a:spcBef>
                <a:spcPts val="5"/>
              </a:spcBef>
            </a:pPr>
            <a:r>
              <a:rPr sz="950" spc="-35" dirty="0">
                <a:latin typeface="Courier New"/>
                <a:cs typeface="Courier New"/>
              </a:rPr>
              <a:t>S</a:t>
            </a:r>
            <a:endParaRPr sz="950" dirty="0">
              <a:latin typeface="Courier New"/>
              <a:cs typeface="Courier New"/>
            </a:endParaRPr>
          </a:p>
          <a:p>
            <a:pPr marL="14604">
              <a:lnSpc>
                <a:spcPts val="1360"/>
              </a:lnSpc>
            </a:pPr>
            <a:r>
              <a:rPr sz="1200" spc="30" dirty="0">
                <a:latin typeface="Times New Roman"/>
                <a:cs typeface="Times New Roman"/>
              </a:rPr>
              <a:t>Square:</a:t>
            </a:r>
            <a:endParaRPr sz="1200" dirty="0">
              <a:latin typeface="Times New Roman"/>
              <a:cs typeface="Times New Roman"/>
            </a:endParaRPr>
          </a:p>
          <a:p>
            <a:pPr marL="457834">
              <a:lnSpc>
                <a:spcPts val="1230"/>
              </a:lnSpc>
            </a:pPr>
            <a:r>
              <a:rPr sz="1050" spc="30" dirty="0">
                <a:latin typeface="Times New Roman"/>
                <a:cs typeface="Times New Roman"/>
              </a:rPr>
              <a:t>Perimeter: </a:t>
            </a:r>
            <a:r>
              <a:rPr sz="1050" spc="-65" dirty="0">
                <a:latin typeface="Times New Roman"/>
                <a:cs typeface="Times New Roman"/>
              </a:rPr>
              <a:t>P </a:t>
            </a:r>
            <a:r>
              <a:rPr sz="1050" spc="-70" dirty="0">
                <a:latin typeface="Times New Roman"/>
                <a:cs typeface="Times New Roman"/>
              </a:rPr>
              <a:t>= </a:t>
            </a:r>
            <a:r>
              <a:rPr sz="1050" spc="-45" dirty="0">
                <a:latin typeface="Times New Roman"/>
                <a:cs typeface="Times New Roman"/>
              </a:rPr>
              <a:t>4s </a:t>
            </a:r>
            <a:r>
              <a:rPr sz="1050" spc="-50" dirty="0">
                <a:latin typeface="Times New Roman"/>
                <a:cs typeface="Times New Roman"/>
              </a:rPr>
              <a:t>or </a:t>
            </a:r>
            <a:r>
              <a:rPr sz="1050" spc="-45" dirty="0">
                <a:latin typeface="Times New Roman"/>
                <a:cs typeface="Times New Roman"/>
              </a:rPr>
              <a:t>2s </a:t>
            </a:r>
            <a:r>
              <a:rPr sz="1050" spc="-70" dirty="0">
                <a:latin typeface="Times New Roman"/>
                <a:cs typeface="Times New Roman"/>
              </a:rPr>
              <a:t>+</a:t>
            </a:r>
            <a:r>
              <a:rPr sz="1050" spc="100" dirty="0">
                <a:latin typeface="Times New Roman"/>
                <a:cs typeface="Times New Roman"/>
              </a:rPr>
              <a:t> </a:t>
            </a:r>
            <a:r>
              <a:rPr sz="1050" spc="-30" dirty="0">
                <a:latin typeface="Times New Roman"/>
                <a:cs typeface="Times New Roman"/>
              </a:rPr>
              <a:t>2s</a:t>
            </a:r>
            <a:endParaRPr sz="1050" dirty="0">
              <a:latin typeface="Times New Roman"/>
              <a:cs typeface="Times New Roman"/>
            </a:endParaRPr>
          </a:p>
          <a:p>
            <a:pPr marL="461645">
              <a:lnSpc>
                <a:spcPts val="1300"/>
              </a:lnSpc>
            </a:pPr>
            <a:r>
              <a:rPr sz="1100" spc="10" dirty="0">
                <a:latin typeface="Times New Roman"/>
                <a:cs typeface="Times New Roman"/>
              </a:rPr>
              <a:t>Area: </a:t>
            </a:r>
            <a:r>
              <a:rPr sz="1100" spc="-100" dirty="0">
                <a:latin typeface="Times New Roman"/>
                <a:cs typeface="Times New Roman"/>
              </a:rPr>
              <a:t>A </a:t>
            </a:r>
            <a:r>
              <a:rPr sz="1100" spc="-120" dirty="0">
                <a:latin typeface="Times New Roman"/>
                <a:cs typeface="Times New Roman"/>
              </a:rPr>
              <a:t>=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s'</a:t>
            </a: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5240">
              <a:lnSpc>
                <a:spcPts val="1365"/>
              </a:lnSpc>
            </a:pPr>
            <a:r>
              <a:rPr sz="1150" spc="-20" dirty="0">
                <a:latin typeface="Palatino Linotype"/>
                <a:cs typeface="Palatino Linotype"/>
              </a:rPr>
              <a:t>Rectangle:</a:t>
            </a:r>
            <a:endParaRPr sz="1150" dirty="0">
              <a:latin typeface="Palatino Linotype"/>
              <a:cs typeface="Palatino Linotype"/>
            </a:endParaRPr>
          </a:p>
          <a:p>
            <a:pPr marL="457834">
              <a:lnSpc>
                <a:spcPts val="1265"/>
              </a:lnSpc>
            </a:pPr>
            <a:r>
              <a:rPr sz="1100" dirty="0">
                <a:latin typeface="Times New Roman"/>
                <a:cs typeface="Times New Roman"/>
              </a:rPr>
              <a:t>Perimeter: </a:t>
            </a:r>
            <a:r>
              <a:rPr sz="1100" spc="-100" dirty="0">
                <a:latin typeface="Times New Roman"/>
                <a:cs typeface="Times New Roman"/>
              </a:rPr>
              <a:t>P </a:t>
            </a:r>
            <a:r>
              <a:rPr sz="1100" spc="-585" dirty="0">
                <a:latin typeface="Times New Roman"/>
                <a:cs typeface="Times New Roman"/>
              </a:rPr>
              <a:t>—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125" dirty="0">
                <a:latin typeface="Times New Roman"/>
                <a:cs typeface="Times New Roman"/>
              </a:rPr>
              <a:t>2w </a:t>
            </a:r>
            <a:r>
              <a:rPr sz="1100" spc="-95" dirty="0">
                <a:latin typeface="Times New Roman"/>
                <a:cs typeface="Times New Roman"/>
              </a:rPr>
              <a:t>+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130" dirty="0">
                <a:latin typeface="Times New Roman"/>
                <a:cs typeface="Times New Roman"/>
              </a:rPr>
              <a:t>2f</a:t>
            </a:r>
            <a:endParaRPr sz="1100" dirty="0">
              <a:latin typeface="Times New Roman"/>
              <a:cs typeface="Times New Roman"/>
            </a:endParaRPr>
          </a:p>
          <a:p>
            <a:pPr marL="459105">
              <a:lnSpc>
                <a:spcPts val="1345"/>
              </a:lnSpc>
            </a:pPr>
            <a:r>
              <a:rPr sz="1150" spc="-15" dirty="0">
                <a:latin typeface="Times New Roman"/>
                <a:cs typeface="Times New Roman"/>
              </a:rPr>
              <a:t>Area: </a:t>
            </a:r>
            <a:r>
              <a:rPr sz="1150" spc="-160" dirty="0">
                <a:latin typeface="Times New Roman"/>
                <a:cs typeface="Times New Roman"/>
              </a:rPr>
              <a:t>A </a:t>
            </a:r>
            <a:r>
              <a:rPr sz="1150" spc="-125" dirty="0">
                <a:latin typeface="Times New Roman"/>
                <a:cs typeface="Times New Roman"/>
              </a:rPr>
              <a:t>= </a:t>
            </a:r>
            <a:r>
              <a:rPr sz="1150" spc="-65" dirty="0">
                <a:latin typeface="Times New Roman"/>
                <a:cs typeface="Times New Roman"/>
              </a:rPr>
              <a:t>/ </a:t>
            </a:r>
            <a:r>
              <a:rPr sz="1150" spc="-105" dirty="0">
                <a:latin typeface="Times New Roman"/>
                <a:cs typeface="Times New Roman"/>
              </a:rPr>
              <a:t>x</a:t>
            </a:r>
            <a:r>
              <a:rPr sz="1150" spc="-155" dirty="0">
                <a:latin typeface="Times New Roman"/>
                <a:cs typeface="Times New Roman"/>
              </a:rPr>
              <a:t> </a:t>
            </a:r>
            <a:r>
              <a:rPr sz="1150" spc="-185" dirty="0">
                <a:latin typeface="Times New Roman"/>
                <a:cs typeface="Times New Roman"/>
              </a:rPr>
              <a:t>w</a:t>
            </a:r>
            <a:endParaRPr sz="11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3335">
              <a:lnSpc>
                <a:spcPts val="1375"/>
              </a:lnSpc>
            </a:pPr>
            <a:r>
              <a:rPr sz="1150" spc="30" dirty="0">
                <a:latin typeface="Times New Roman"/>
                <a:cs typeface="Times New Roman"/>
              </a:rPr>
              <a:t>Triangles:</a:t>
            </a:r>
            <a:endParaRPr sz="1150" dirty="0">
              <a:latin typeface="Times New Roman"/>
              <a:cs typeface="Times New Roman"/>
            </a:endParaRPr>
          </a:p>
          <a:p>
            <a:pPr marL="459105" marR="3761740" indent="-1270">
              <a:lnSpc>
                <a:spcPts val="1270"/>
              </a:lnSpc>
              <a:spcBef>
                <a:spcPts val="30"/>
              </a:spcBef>
            </a:pPr>
            <a:r>
              <a:rPr sz="1050" spc="30" dirty="0">
                <a:latin typeface="Times New Roman"/>
                <a:cs typeface="Times New Roman"/>
              </a:rPr>
              <a:t>Perimeter: </a:t>
            </a:r>
            <a:r>
              <a:rPr sz="1050" spc="-45" dirty="0">
                <a:latin typeface="Times New Roman"/>
                <a:cs typeface="Times New Roman"/>
              </a:rPr>
              <a:t>P </a:t>
            </a:r>
            <a:r>
              <a:rPr sz="1050" spc="-40" dirty="0">
                <a:latin typeface="Times New Roman"/>
                <a:cs typeface="Times New Roman"/>
              </a:rPr>
              <a:t>= </a:t>
            </a:r>
            <a:r>
              <a:rPr sz="1050" spc="-60" dirty="0">
                <a:latin typeface="Times New Roman"/>
                <a:cs typeface="Times New Roman"/>
              </a:rPr>
              <a:t>a </a:t>
            </a:r>
            <a:r>
              <a:rPr sz="1050" spc="-45" dirty="0">
                <a:latin typeface="Times New Roman"/>
                <a:cs typeface="Times New Roman"/>
              </a:rPr>
              <a:t>+ </a:t>
            </a:r>
            <a:r>
              <a:rPr sz="1050" spc="-100" dirty="0">
                <a:latin typeface="Times New Roman"/>
                <a:cs typeface="Times New Roman"/>
              </a:rPr>
              <a:t>b </a:t>
            </a:r>
            <a:r>
              <a:rPr sz="1050" spc="-45" dirty="0">
                <a:latin typeface="Times New Roman"/>
                <a:cs typeface="Times New Roman"/>
              </a:rPr>
              <a:t>+ </a:t>
            </a:r>
            <a:r>
              <a:rPr sz="1050" spc="-25" dirty="0">
                <a:latin typeface="Times New Roman"/>
                <a:cs typeface="Times New Roman"/>
              </a:rPr>
              <a:t>c  </a:t>
            </a:r>
            <a:r>
              <a:rPr sz="1050" spc="30" dirty="0">
                <a:latin typeface="Times New Roman"/>
                <a:cs typeface="Times New Roman"/>
              </a:rPr>
              <a:t>Area: </a:t>
            </a:r>
            <a:r>
              <a:rPr sz="1050" spc="-85" dirty="0">
                <a:latin typeface="Times New Roman"/>
                <a:cs typeface="Times New Roman"/>
              </a:rPr>
              <a:t>A </a:t>
            </a:r>
            <a:r>
              <a:rPr sz="1050" spc="-70" dirty="0">
                <a:latin typeface="Times New Roman"/>
                <a:cs typeface="Times New Roman"/>
              </a:rPr>
              <a:t>= </a:t>
            </a:r>
            <a:r>
              <a:rPr sz="1050" spc="-45" dirty="0">
                <a:latin typeface="Times New Roman"/>
                <a:cs typeface="Times New Roman"/>
              </a:rPr>
              <a:t>(1/2) </a:t>
            </a:r>
            <a:r>
              <a:rPr sz="1050" spc="-55" dirty="0">
                <a:latin typeface="Times New Roman"/>
                <a:cs typeface="Times New Roman"/>
              </a:rPr>
              <a:t>x </a:t>
            </a:r>
            <a:r>
              <a:rPr sz="1050" spc="-50" dirty="0">
                <a:latin typeface="Times New Roman"/>
                <a:cs typeface="Times New Roman"/>
              </a:rPr>
              <a:t>b </a:t>
            </a:r>
            <a:r>
              <a:rPr sz="1050" spc="-35" dirty="0">
                <a:latin typeface="Times New Roman"/>
                <a:cs typeface="Times New Roman"/>
              </a:rPr>
              <a:t>x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spc="-95" dirty="0">
                <a:latin typeface="Times New Roman"/>
                <a:cs typeface="Times New Roman"/>
              </a:rPr>
              <a:t>h</a:t>
            </a:r>
            <a:endParaRPr sz="1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455930">
              <a:lnSpc>
                <a:spcPts val="1230"/>
              </a:lnSpc>
            </a:pPr>
            <a:r>
              <a:rPr sz="1050" spc="45" dirty="0">
                <a:latin typeface="Times New Roman"/>
                <a:cs typeface="Times New Roman"/>
              </a:rPr>
              <a:t>Types </a:t>
            </a:r>
            <a:r>
              <a:rPr sz="1050" spc="40" dirty="0">
                <a:latin typeface="Times New Roman"/>
                <a:cs typeface="Times New Roman"/>
              </a:rPr>
              <a:t>of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Times New Roman"/>
                <a:cs typeface="Times New Roman"/>
              </a:rPr>
              <a:t>Triangles:</a:t>
            </a:r>
            <a:endParaRPr sz="1050" dirty="0">
              <a:latin typeface="Times New Roman"/>
              <a:cs typeface="Times New Roman"/>
            </a:endParaRPr>
          </a:p>
          <a:p>
            <a:pPr marL="896619" marR="3171190" indent="-635">
              <a:lnSpc>
                <a:spcPct val="95800"/>
              </a:lnSpc>
              <a:spcBef>
                <a:spcPts val="20"/>
              </a:spcBef>
            </a:pPr>
            <a:r>
              <a:rPr sz="950" spc="-10" dirty="0">
                <a:latin typeface="Times New Roman"/>
                <a:cs typeface="Times New Roman"/>
              </a:rPr>
              <a:t>Isosceles (two equal sides)  </a:t>
            </a:r>
            <a:r>
              <a:rPr sz="950" spc="-20" dirty="0">
                <a:latin typeface="Times New Roman"/>
                <a:cs typeface="Times New Roman"/>
              </a:rPr>
              <a:t>Equilateral (all </a:t>
            </a:r>
            <a:r>
              <a:rPr sz="950" spc="-5" dirty="0">
                <a:latin typeface="Times New Roman"/>
                <a:cs typeface="Times New Roman"/>
              </a:rPr>
              <a:t>sides equal)  </a:t>
            </a:r>
            <a:r>
              <a:rPr sz="950" spc="-25" dirty="0">
                <a:latin typeface="Times New Roman"/>
                <a:cs typeface="Times New Roman"/>
              </a:rPr>
              <a:t>Right </a:t>
            </a:r>
            <a:r>
              <a:rPr sz="950" spc="-5" dirty="0">
                <a:latin typeface="Times New Roman"/>
                <a:cs typeface="Times New Roman"/>
              </a:rPr>
              <a:t>(one </a:t>
            </a:r>
            <a:r>
              <a:rPr sz="950" spc="-15" dirty="0">
                <a:latin typeface="Times New Roman"/>
                <a:cs typeface="Times New Roman"/>
              </a:rPr>
              <a:t>90° </a:t>
            </a:r>
            <a:r>
              <a:rPr sz="950" spc="-5" dirty="0">
                <a:latin typeface="Times New Roman"/>
                <a:cs typeface="Times New Roman"/>
              </a:rPr>
              <a:t>or right</a:t>
            </a:r>
            <a:r>
              <a:rPr sz="950" spc="20" dirty="0">
                <a:latin typeface="Times New Roman"/>
                <a:cs typeface="Times New Roman"/>
              </a:rPr>
              <a:t> </a:t>
            </a:r>
            <a:r>
              <a:rPr sz="950" spc="-10" dirty="0">
                <a:latin typeface="Times New Roman"/>
                <a:cs typeface="Times New Roman"/>
              </a:rPr>
              <a:t>angle)</a:t>
            </a:r>
            <a:endParaRPr sz="9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457834">
              <a:lnSpc>
                <a:spcPts val="1410"/>
              </a:lnSpc>
            </a:pPr>
            <a:r>
              <a:rPr sz="1200" spc="-40" dirty="0">
                <a:latin typeface="Times New Roman"/>
                <a:cs typeface="Times New Roman"/>
              </a:rPr>
              <a:t>Pythagorean </a:t>
            </a:r>
            <a:r>
              <a:rPr sz="1200" spc="-50" dirty="0">
                <a:latin typeface="Times New Roman"/>
                <a:cs typeface="Times New Roman"/>
              </a:rPr>
              <a:t>Theorem </a:t>
            </a:r>
            <a:r>
              <a:rPr sz="1200" spc="-25" dirty="0">
                <a:latin typeface="Times New Roman"/>
                <a:cs typeface="Times New Roman"/>
              </a:rPr>
              <a:t>(for </a:t>
            </a:r>
            <a:r>
              <a:rPr sz="1200" spc="-30" dirty="0">
                <a:latin typeface="Times New Roman"/>
                <a:cs typeface="Times New Roman"/>
              </a:rPr>
              <a:t>right </a:t>
            </a:r>
            <a:r>
              <a:rPr sz="1200" spc="-45" dirty="0">
                <a:latin typeface="Times New Roman"/>
                <a:cs typeface="Times New Roman"/>
              </a:rPr>
              <a:t>triangles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only):</a:t>
            </a:r>
            <a:endParaRPr sz="1200" dirty="0">
              <a:latin typeface="Times New Roman"/>
              <a:cs typeface="Times New Roman"/>
            </a:endParaRPr>
          </a:p>
          <a:p>
            <a:pPr marL="894715">
              <a:lnSpc>
                <a:spcPts val="1110"/>
              </a:lnSpc>
            </a:pPr>
            <a:r>
              <a:rPr sz="950" spc="-30" dirty="0">
                <a:latin typeface="Times New Roman"/>
                <a:cs typeface="Times New Roman"/>
              </a:rPr>
              <a:t>a' </a:t>
            </a:r>
            <a:r>
              <a:rPr sz="950" spc="-10" dirty="0">
                <a:latin typeface="Times New Roman"/>
                <a:cs typeface="Times New Roman"/>
              </a:rPr>
              <a:t>+ </a:t>
            </a:r>
            <a:r>
              <a:rPr sz="950" spc="-5" dirty="0">
                <a:latin typeface="Times New Roman"/>
                <a:cs typeface="Times New Roman"/>
              </a:rPr>
              <a:t>b' </a:t>
            </a:r>
            <a:r>
              <a:rPr sz="950" spc="-10" dirty="0">
                <a:latin typeface="Times New Roman"/>
                <a:cs typeface="Times New Roman"/>
              </a:rPr>
              <a:t>=</a:t>
            </a:r>
            <a:r>
              <a:rPr sz="950" spc="-20" dirty="0">
                <a:latin typeface="Times New Roman"/>
                <a:cs typeface="Times New Roman"/>
              </a:rPr>
              <a:t> </a:t>
            </a:r>
            <a:r>
              <a:rPr sz="950" spc="-10" dirty="0">
                <a:latin typeface="Times New Roman"/>
                <a:cs typeface="Times New Roman"/>
              </a:rPr>
              <a:t>c'</a:t>
            </a:r>
            <a:endParaRPr sz="9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457200">
              <a:lnSpc>
                <a:spcPts val="1340"/>
              </a:lnSpc>
            </a:pPr>
            <a:r>
              <a:rPr sz="1150" spc="-20" dirty="0">
                <a:latin typeface="Times New Roman"/>
                <a:cs typeface="Times New Roman"/>
              </a:rPr>
              <a:t>Sum </a:t>
            </a:r>
            <a:r>
              <a:rPr sz="1150" spc="-10" dirty="0">
                <a:latin typeface="Times New Roman"/>
                <a:cs typeface="Times New Roman"/>
              </a:rPr>
              <a:t>of </a:t>
            </a:r>
            <a:r>
              <a:rPr sz="1150" spc="-20" dirty="0">
                <a:latin typeface="Times New Roman"/>
                <a:cs typeface="Times New Roman"/>
              </a:rPr>
              <a:t>the </a:t>
            </a:r>
            <a:r>
              <a:rPr sz="1150" spc="-25" dirty="0">
                <a:latin typeface="Times New Roman"/>
                <a:cs typeface="Times New Roman"/>
              </a:rPr>
              <a:t>Angles </a:t>
            </a:r>
            <a:r>
              <a:rPr sz="1150" spc="-5" dirty="0">
                <a:latin typeface="Times New Roman"/>
                <a:cs typeface="Times New Roman"/>
              </a:rPr>
              <a:t>(all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spc="-15" dirty="0">
                <a:latin typeface="Times New Roman"/>
                <a:cs typeface="Times New Roman"/>
              </a:rPr>
              <a:t>triangles):</a:t>
            </a:r>
            <a:endParaRPr sz="1150" dirty="0">
              <a:latin typeface="Times New Roman"/>
              <a:cs typeface="Times New Roman"/>
            </a:endParaRPr>
          </a:p>
          <a:p>
            <a:pPr marL="897890">
              <a:lnSpc>
                <a:spcPts val="1100"/>
              </a:lnSpc>
            </a:pPr>
            <a:r>
              <a:rPr sz="950" spc="-10" dirty="0">
                <a:latin typeface="Times New Roman"/>
                <a:cs typeface="Times New Roman"/>
              </a:rPr>
              <a:t>A + </a:t>
            </a:r>
            <a:r>
              <a:rPr sz="950" dirty="0">
                <a:latin typeface="Times New Roman"/>
                <a:cs typeface="Times New Roman"/>
              </a:rPr>
              <a:t>B </a:t>
            </a:r>
            <a:r>
              <a:rPr sz="950" spc="-10" dirty="0">
                <a:latin typeface="Times New Roman"/>
                <a:cs typeface="Times New Roman"/>
              </a:rPr>
              <a:t>+ </a:t>
            </a:r>
            <a:r>
              <a:rPr sz="950" dirty="0">
                <a:latin typeface="Times New Roman"/>
                <a:cs typeface="Times New Roman"/>
              </a:rPr>
              <a:t>C </a:t>
            </a:r>
            <a:r>
              <a:rPr sz="950" spc="20" dirty="0">
                <a:latin typeface="Times New Roman"/>
                <a:cs typeface="Times New Roman"/>
              </a:rPr>
              <a:t>=</a:t>
            </a:r>
            <a:r>
              <a:rPr sz="950" spc="-60" dirty="0">
                <a:latin typeface="Times New Roman"/>
                <a:cs typeface="Times New Roman"/>
              </a:rPr>
              <a:t> </a:t>
            </a:r>
            <a:r>
              <a:rPr sz="950" spc="-20" dirty="0">
                <a:latin typeface="Times New Roman"/>
                <a:cs typeface="Times New Roman"/>
              </a:rPr>
              <a:t>180°</a:t>
            </a:r>
            <a:endParaRPr sz="9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5875">
              <a:lnSpc>
                <a:spcPts val="1230"/>
              </a:lnSpc>
            </a:pPr>
            <a:r>
              <a:rPr sz="1050" spc="70" dirty="0">
                <a:latin typeface="Times New Roman"/>
                <a:cs typeface="Times New Roman"/>
              </a:rPr>
              <a:t>Circle:</a:t>
            </a:r>
            <a:endParaRPr sz="1050" dirty="0">
              <a:latin typeface="Times New Roman"/>
              <a:cs typeface="Times New Roman"/>
            </a:endParaRPr>
          </a:p>
          <a:p>
            <a:pPr marL="457834" marR="3226435" indent="-635">
              <a:lnSpc>
                <a:spcPts val="1300"/>
              </a:lnSpc>
              <a:spcBef>
                <a:spcPts val="30"/>
              </a:spcBef>
            </a:pPr>
            <a:r>
              <a:rPr sz="1100" spc="5" dirty="0">
                <a:latin typeface="Times New Roman"/>
                <a:cs typeface="Times New Roman"/>
              </a:rPr>
              <a:t>Diameter: </a:t>
            </a:r>
            <a:r>
              <a:rPr sz="1100" spc="-80" dirty="0">
                <a:latin typeface="Times New Roman"/>
                <a:cs typeface="Times New Roman"/>
              </a:rPr>
              <a:t>d </a:t>
            </a:r>
            <a:r>
              <a:rPr sz="1100" spc="-95" dirty="0">
                <a:latin typeface="Times New Roman"/>
                <a:cs typeface="Times New Roman"/>
              </a:rPr>
              <a:t>= </a:t>
            </a:r>
            <a:r>
              <a:rPr sz="1100" spc="-80" dirty="0">
                <a:latin typeface="Times New Roman"/>
                <a:cs typeface="Times New Roman"/>
              </a:rPr>
              <a:t>2r  </a:t>
            </a:r>
            <a:r>
              <a:rPr sz="1100" spc="10" dirty="0">
                <a:latin typeface="Times New Roman"/>
                <a:cs typeface="Times New Roman"/>
              </a:rPr>
              <a:t>Circumference: </a:t>
            </a:r>
            <a:r>
              <a:rPr sz="1100" spc="-75" dirty="0">
                <a:latin typeface="Times New Roman"/>
                <a:cs typeface="Times New Roman"/>
              </a:rPr>
              <a:t>C </a:t>
            </a:r>
            <a:r>
              <a:rPr sz="1100" spc="-95" dirty="0">
                <a:latin typeface="Times New Roman"/>
                <a:cs typeface="Times New Roman"/>
              </a:rPr>
              <a:t>= </a:t>
            </a:r>
            <a:r>
              <a:rPr sz="1100" spc="-70" dirty="0">
                <a:latin typeface="Times New Roman"/>
                <a:cs typeface="Times New Roman"/>
              </a:rPr>
              <a:t>2 v </a:t>
            </a:r>
            <a:r>
              <a:rPr sz="1100" spc="-60" dirty="0">
                <a:latin typeface="Times New Roman"/>
                <a:cs typeface="Times New Roman"/>
              </a:rPr>
              <a:t>r= </a:t>
            </a:r>
            <a:r>
              <a:rPr sz="1100" spc="-70" dirty="0">
                <a:latin typeface="Times New Roman"/>
                <a:cs typeface="Times New Roman"/>
              </a:rPr>
              <a:t>v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80" dirty="0">
                <a:latin typeface="Times New Roman"/>
                <a:cs typeface="Times New Roman"/>
              </a:rPr>
              <a:t>d</a:t>
            </a:r>
            <a:endParaRPr sz="1100" dirty="0">
              <a:latin typeface="Times New Roman"/>
              <a:cs typeface="Times New Roman"/>
            </a:endParaRPr>
          </a:p>
          <a:p>
            <a:pPr marL="459105">
              <a:lnSpc>
                <a:spcPts val="1275"/>
              </a:lnSpc>
            </a:pPr>
            <a:r>
              <a:rPr sz="1100" spc="10" dirty="0">
                <a:latin typeface="Times New Roman"/>
                <a:cs typeface="Times New Roman"/>
              </a:rPr>
              <a:t>Area: </a:t>
            </a:r>
            <a:r>
              <a:rPr sz="1100" spc="-120" dirty="0">
                <a:latin typeface="Times New Roman"/>
                <a:cs typeface="Times New Roman"/>
              </a:rPr>
              <a:t>A </a:t>
            </a:r>
            <a:r>
              <a:rPr sz="1100" spc="-95" dirty="0">
                <a:latin typeface="Times New Roman"/>
                <a:cs typeface="Times New Roman"/>
              </a:rPr>
              <a:t>=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5" dirty="0">
                <a:latin typeface="Times New Roman"/>
                <a:cs typeface="Times New Roman"/>
              </a:rPr>
              <a:t>vr</a:t>
            </a: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ts val="1365"/>
              </a:lnSpc>
            </a:pPr>
            <a:r>
              <a:rPr sz="1150" spc="35" dirty="0">
                <a:latin typeface="Times New Roman"/>
                <a:cs typeface="Times New Roman"/>
              </a:rPr>
              <a:t>Rectangular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Solid:</a:t>
            </a:r>
          </a:p>
          <a:p>
            <a:pPr marL="458470">
              <a:lnSpc>
                <a:spcPts val="1245"/>
              </a:lnSpc>
            </a:pPr>
            <a:r>
              <a:rPr sz="1050" spc="30" dirty="0">
                <a:latin typeface="Times New Roman"/>
                <a:cs typeface="Times New Roman"/>
              </a:rPr>
              <a:t>Volume: </a:t>
            </a:r>
            <a:r>
              <a:rPr sz="1050" spc="-85" dirty="0">
                <a:latin typeface="Times New Roman"/>
                <a:cs typeface="Times New Roman"/>
              </a:rPr>
              <a:t>V </a:t>
            </a:r>
            <a:r>
              <a:rPr sz="1050" spc="-70" dirty="0">
                <a:latin typeface="Times New Roman"/>
                <a:cs typeface="Times New Roman"/>
              </a:rPr>
              <a:t>= </a:t>
            </a:r>
            <a:r>
              <a:rPr sz="1050" spc="-35" dirty="0">
                <a:latin typeface="Times New Roman"/>
                <a:cs typeface="Times New Roman"/>
              </a:rPr>
              <a:t>/ </a:t>
            </a:r>
            <a:r>
              <a:rPr sz="1050" spc="-55" dirty="0">
                <a:latin typeface="Times New Roman"/>
                <a:cs typeface="Times New Roman"/>
              </a:rPr>
              <a:t>x </a:t>
            </a:r>
            <a:r>
              <a:rPr sz="1050" spc="-114" dirty="0">
                <a:latin typeface="Times New Roman"/>
                <a:cs typeface="Times New Roman"/>
              </a:rPr>
              <a:t>w </a:t>
            </a:r>
            <a:r>
              <a:rPr sz="1050" spc="-55" dirty="0">
                <a:latin typeface="Times New Roman"/>
                <a:cs typeface="Times New Roman"/>
              </a:rPr>
              <a:t>x</a:t>
            </a:r>
            <a:r>
              <a:rPr sz="1050" spc="120" dirty="0">
                <a:latin typeface="Times New Roman"/>
                <a:cs typeface="Times New Roman"/>
              </a:rPr>
              <a:t> </a:t>
            </a:r>
            <a:r>
              <a:rPr sz="1050" spc="-70" dirty="0">
                <a:latin typeface="Times New Roman"/>
                <a:cs typeface="Times New Roman"/>
              </a:rPr>
              <a:t>h</a:t>
            </a:r>
            <a:endParaRPr sz="1050" dirty="0">
              <a:latin typeface="Times New Roman"/>
              <a:cs typeface="Times New Roman"/>
            </a:endParaRPr>
          </a:p>
          <a:p>
            <a:pPr marL="457834">
              <a:lnSpc>
                <a:spcPct val="100000"/>
              </a:lnSpc>
              <a:spcBef>
                <a:spcPts val="60"/>
              </a:spcBef>
            </a:pPr>
            <a:r>
              <a:rPr sz="1050" spc="35" dirty="0">
                <a:latin typeface="Times New Roman"/>
                <a:cs typeface="Times New Roman"/>
              </a:rPr>
              <a:t>Surface </a:t>
            </a:r>
            <a:r>
              <a:rPr sz="1050" spc="15" dirty="0">
                <a:latin typeface="Times New Roman"/>
                <a:cs typeface="Times New Roman"/>
              </a:rPr>
              <a:t>Area: </a:t>
            </a:r>
            <a:r>
              <a:rPr sz="1050" spc="20" dirty="0">
                <a:latin typeface="Times New Roman"/>
                <a:cs typeface="Times New Roman"/>
              </a:rPr>
              <a:t>s </a:t>
            </a:r>
            <a:r>
              <a:rPr sz="1050" spc="15" dirty="0">
                <a:latin typeface="Times New Roman"/>
                <a:cs typeface="Times New Roman"/>
              </a:rPr>
              <a:t>- </a:t>
            </a:r>
            <a:r>
              <a:rPr sz="1050" spc="-50" dirty="0">
                <a:latin typeface="Times New Roman"/>
                <a:cs typeface="Times New Roman"/>
              </a:rPr>
              <a:t>(2 </a:t>
            </a:r>
            <a:r>
              <a:rPr sz="1050" spc="-35" dirty="0">
                <a:latin typeface="Times New Roman"/>
                <a:cs typeface="Times New Roman"/>
              </a:rPr>
              <a:t>x </a:t>
            </a:r>
            <a:r>
              <a:rPr sz="1050" spc="-70" dirty="0">
                <a:latin typeface="Times New Roman"/>
                <a:cs typeface="Times New Roman"/>
              </a:rPr>
              <a:t>h </a:t>
            </a:r>
            <a:r>
              <a:rPr sz="1050" spc="-55" dirty="0">
                <a:latin typeface="Times New Roman"/>
                <a:cs typeface="Times New Roman"/>
              </a:rPr>
              <a:t>x </a:t>
            </a:r>
            <a:r>
              <a:rPr sz="1050" spc="-65" dirty="0">
                <a:latin typeface="Times New Roman"/>
                <a:cs typeface="Times New Roman"/>
              </a:rPr>
              <a:t>w) </a:t>
            </a:r>
            <a:r>
              <a:rPr sz="1050" spc="-70" dirty="0">
                <a:latin typeface="Times New Roman"/>
                <a:cs typeface="Times New Roman"/>
              </a:rPr>
              <a:t>+ </a:t>
            </a:r>
            <a:r>
              <a:rPr sz="1050" spc="-35" dirty="0">
                <a:latin typeface="Times New Roman"/>
                <a:cs typeface="Times New Roman"/>
              </a:rPr>
              <a:t>(2 x </a:t>
            </a:r>
            <a:r>
              <a:rPr sz="1050" i="1" spc="-165" dirty="0">
                <a:latin typeface="Times New Roman"/>
                <a:cs typeface="Times New Roman"/>
              </a:rPr>
              <a:t>1 </a:t>
            </a:r>
            <a:r>
              <a:rPr sz="1050" spc="-55" dirty="0">
                <a:latin typeface="Times New Roman"/>
                <a:cs typeface="Times New Roman"/>
              </a:rPr>
              <a:t>x </a:t>
            </a:r>
            <a:r>
              <a:rPr sz="1050" spc="-70" dirty="0">
                <a:latin typeface="Times New Roman"/>
                <a:cs typeface="Times New Roman"/>
              </a:rPr>
              <a:t>h </a:t>
            </a:r>
            <a:r>
              <a:rPr sz="1050" dirty="0">
                <a:latin typeface="Times New Roman"/>
                <a:cs typeface="Times New Roman"/>
              </a:rPr>
              <a:t>) </a:t>
            </a:r>
            <a:r>
              <a:rPr sz="1050" spc="-70" dirty="0">
                <a:latin typeface="Times New Roman"/>
                <a:cs typeface="Times New Roman"/>
              </a:rPr>
              <a:t>+ </a:t>
            </a:r>
            <a:r>
              <a:rPr sz="1050" spc="-35" dirty="0">
                <a:latin typeface="Times New Roman"/>
                <a:cs typeface="Times New Roman"/>
              </a:rPr>
              <a:t>(2 x </a:t>
            </a:r>
            <a:r>
              <a:rPr sz="1050" spc="-60" dirty="0">
                <a:latin typeface="Times New Roman"/>
                <a:cs typeface="Times New Roman"/>
              </a:rPr>
              <a:t>/ </a:t>
            </a:r>
            <a:r>
              <a:rPr sz="1050" spc="-55" dirty="0">
                <a:latin typeface="Times New Roman"/>
                <a:cs typeface="Times New Roman"/>
              </a:rPr>
              <a:t>x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spc="-55" dirty="0">
                <a:latin typeface="Times New Roman"/>
                <a:cs typeface="Times New Roman"/>
              </a:rPr>
              <a:t>w)</a:t>
            </a:r>
            <a:endParaRPr sz="1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latin typeface="Times New Roman"/>
                <a:cs typeface="Times New Roman"/>
              </a:rPr>
              <a:t>Right </a:t>
            </a:r>
            <a:r>
              <a:rPr sz="1200" spc="20" dirty="0">
                <a:latin typeface="Times New Roman"/>
                <a:cs typeface="Times New Roman"/>
              </a:rPr>
              <a:t>Circular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Cylinder:</a:t>
            </a:r>
          </a:p>
          <a:p>
            <a:pPr marL="455930">
              <a:lnSpc>
                <a:spcPts val="1230"/>
              </a:lnSpc>
              <a:spcBef>
                <a:spcPts val="5"/>
              </a:spcBef>
            </a:pPr>
            <a:r>
              <a:rPr sz="1050" spc="35" dirty="0">
                <a:latin typeface="Times New Roman"/>
                <a:cs typeface="Times New Roman"/>
              </a:rPr>
              <a:t>Volume: </a:t>
            </a:r>
            <a:r>
              <a:rPr sz="1050" spc="-110" dirty="0">
                <a:latin typeface="Times New Roman"/>
                <a:cs typeface="Times New Roman"/>
              </a:rPr>
              <a:t>V </a:t>
            </a:r>
            <a:r>
              <a:rPr sz="1050" spc="-40" dirty="0">
                <a:latin typeface="Times New Roman"/>
                <a:cs typeface="Times New Roman"/>
              </a:rPr>
              <a:t>= </a:t>
            </a:r>
            <a:r>
              <a:rPr sz="1050" spc="-35" dirty="0">
                <a:latin typeface="Times New Roman"/>
                <a:cs typeface="Times New Roman"/>
              </a:rPr>
              <a:t>v</a:t>
            </a:r>
            <a:r>
              <a:rPr sz="1050" spc="75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r'h</a:t>
            </a:r>
            <a:endParaRPr sz="1050" dirty="0">
              <a:latin typeface="Times New Roman"/>
              <a:cs typeface="Times New Roman"/>
            </a:endParaRPr>
          </a:p>
          <a:p>
            <a:pPr marL="457200">
              <a:lnSpc>
                <a:spcPts val="1350"/>
              </a:lnSpc>
            </a:pPr>
            <a:r>
              <a:rPr sz="1150" spc="-10" dirty="0">
                <a:latin typeface="Times New Roman"/>
                <a:cs typeface="Times New Roman"/>
              </a:rPr>
              <a:t>Surface </a:t>
            </a:r>
            <a:r>
              <a:rPr sz="1150" spc="-25" dirty="0">
                <a:latin typeface="Times New Roman"/>
                <a:cs typeface="Times New Roman"/>
              </a:rPr>
              <a:t>Area: </a:t>
            </a:r>
            <a:r>
              <a:rPr sz="1150" spc="-20" dirty="0">
                <a:latin typeface="Times New Roman"/>
                <a:cs typeface="Times New Roman"/>
              </a:rPr>
              <a:t>s </a:t>
            </a:r>
            <a:r>
              <a:rPr sz="1150" spc="-125" dirty="0">
                <a:latin typeface="Times New Roman"/>
                <a:cs typeface="Times New Roman"/>
              </a:rPr>
              <a:t>= </a:t>
            </a:r>
            <a:r>
              <a:rPr sz="1150" spc="-95" dirty="0">
                <a:latin typeface="Times New Roman"/>
                <a:cs typeface="Times New Roman"/>
              </a:rPr>
              <a:t>2 v </a:t>
            </a:r>
            <a:r>
              <a:rPr sz="1150" spc="-55" dirty="0">
                <a:latin typeface="Times New Roman"/>
                <a:cs typeface="Times New Roman"/>
              </a:rPr>
              <a:t>r </a:t>
            </a:r>
            <a:r>
              <a:rPr sz="1150" spc="-95" dirty="0">
                <a:latin typeface="Times New Roman"/>
                <a:cs typeface="Times New Roman"/>
              </a:rPr>
              <a:t>h </a:t>
            </a:r>
            <a:r>
              <a:rPr sz="1150" spc="-100" dirty="0">
                <a:latin typeface="Times New Roman"/>
                <a:cs typeface="Times New Roman"/>
              </a:rPr>
              <a:t>+ </a:t>
            </a:r>
            <a:r>
              <a:rPr sz="1150" spc="-65" dirty="0">
                <a:latin typeface="Times New Roman"/>
                <a:cs typeface="Times New Roman"/>
              </a:rPr>
              <a:t>2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vr</a:t>
            </a:r>
            <a:endParaRPr sz="1150" dirty="0">
              <a:latin typeface="Times New Roman"/>
              <a:cs typeface="Times New Roman"/>
            </a:endParaRPr>
          </a:p>
          <a:p>
            <a:pPr marR="1143000" algn="r">
              <a:lnSpc>
                <a:spcPts val="835"/>
              </a:lnSpc>
              <a:spcBef>
                <a:spcPts val="555"/>
              </a:spcBef>
            </a:pPr>
            <a:r>
              <a:rPr sz="800" spc="-40" dirty="0">
                <a:latin typeface="Times New Roman"/>
                <a:cs typeface="Times New Roman"/>
              </a:rPr>
              <a:t>h</a:t>
            </a:r>
            <a:endParaRPr sz="800" dirty="0">
              <a:latin typeface="Times New Roman"/>
              <a:cs typeface="Times New Roman"/>
            </a:endParaRPr>
          </a:p>
          <a:p>
            <a:pPr marL="15875">
              <a:lnSpc>
                <a:spcPts val="1190"/>
              </a:lnSpc>
            </a:pPr>
            <a:r>
              <a:rPr sz="1150" spc="25" dirty="0">
                <a:latin typeface="Times New Roman"/>
                <a:cs typeface="Times New Roman"/>
              </a:rPr>
              <a:t>Complementary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spc="-5" dirty="0">
                <a:latin typeface="Times New Roman"/>
                <a:cs typeface="Times New Roman"/>
              </a:rPr>
              <a:t>Angles:</a:t>
            </a:r>
            <a:endParaRPr sz="1150" dirty="0">
              <a:latin typeface="Times New Roman"/>
              <a:cs typeface="Times New Roman"/>
            </a:endParaRPr>
          </a:p>
          <a:p>
            <a:pPr marL="453390">
              <a:lnSpc>
                <a:spcPts val="1065"/>
              </a:lnSpc>
            </a:pPr>
            <a:r>
              <a:rPr sz="1000" spc="-25" dirty="0">
                <a:latin typeface="Times New Roman"/>
                <a:cs typeface="Times New Roman"/>
              </a:rPr>
              <a:t>Two </a:t>
            </a:r>
            <a:r>
              <a:rPr sz="1000" spc="-30" dirty="0">
                <a:latin typeface="Times New Roman"/>
                <a:cs typeface="Times New Roman"/>
              </a:rPr>
              <a:t>angles </a:t>
            </a:r>
            <a:r>
              <a:rPr sz="1000" spc="-20" dirty="0">
                <a:latin typeface="Times New Roman"/>
                <a:cs typeface="Times New Roman"/>
              </a:rPr>
              <a:t>are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40" dirty="0">
                <a:latin typeface="Times New Roman"/>
                <a:cs typeface="Times New Roman"/>
              </a:rPr>
              <a:t>complementary</a:t>
            </a:r>
            <a:endParaRPr sz="1000" dirty="0">
              <a:latin typeface="Times New Roman"/>
              <a:cs typeface="Times New Roman"/>
            </a:endParaRPr>
          </a:p>
          <a:p>
            <a:pPr marL="455930">
              <a:lnSpc>
                <a:spcPts val="1120"/>
              </a:lnSpc>
            </a:pPr>
            <a:r>
              <a:rPr sz="1050" spc="-30" dirty="0">
                <a:latin typeface="Times New Roman"/>
                <a:cs typeface="Times New Roman"/>
              </a:rPr>
              <a:t>if </a:t>
            </a:r>
            <a:r>
              <a:rPr sz="1050" spc="-35" dirty="0">
                <a:latin typeface="Times New Roman"/>
                <a:cs typeface="Times New Roman"/>
              </a:rPr>
              <a:t>the </a:t>
            </a:r>
            <a:r>
              <a:rPr sz="1050" spc="-70" dirty="0">
                <a:latin typeface="Times New Roman"/>
                <a:cs typeface="Times New Roman"/>
              </a:rPr>
              <a:t>sum </a:t>
            </a:r>
            <a:r>
              <a:rPr sz="1050" spc="-50" dirty="0">
                <a:latin typeface="Times New Roman"/>
                <a:cs typeface="Times New Roman"/>
              </a:rPr>
              <a:t>of </a:t>
            </a:r>
            <a:r>
              <a:rPr sz="1050" spc="-55" dirty="0">
                <a:latin typeface="Times New Roman"/>
                <a:cs typeface="Times New Roman"/>
              </a:rPr>
              <a:t>their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spc="-65" dirty="0">
                <a:latin typeface="Times New Roman"/>
                <a:cs typeface="Times New Roman"/>
              </a:rPr>
              <a:t>measures</a:t>
            </a:r>
            <a:endParaRPr sz="1050" dirty="0">
              <a:latin typeface="Times New Roman"/>
              <a:cs typeface="Times New Roman"/>
            </a:endParaRPr>
          </a:p>
          <a:p>
            <a:pPr marL="455295" marR="3382645" indent="635">
              <a:lnSpc>
                <a:spcPct val="93000"/>
              </a:lnSpc>
              <a:spcBef>
                <a:spcPts val="20"/>
              </a:spcBef>
            </a:pPr>
            <a:r>
              <a:rPr sz="1000" dirty="0">
                <a:latin typeface="Times New Roman"/>
                <a:cs typeface="Times New Roman"/>
              </a:rPr>
              <a:t>is </a:t>
            </a:r>
            <a:r>
              <a:rPr sz="1000" spc="-45" dirty="0">
                <a:latin typeface="Times New Roman"/>
                <a:cs typeface="Times New Roman"/>
              </a:rPr>
              <a:t>90°. </a:t>
            </a:r>
            <a:r>
              <a:rPr sz="1000" spc="-40" dirty="0">
                <a:latin typeface="Times New Roman"/>
                <a:cs typeface="Times New Roman"/>
              </a:rPr>
              <a:t>Angles </a:t>
            </a:r>
            <a:r>
              <a:rPr sz="1000" spc="-45" dirty="0">
                <a:latin typeface="Times New Roman"/>
                <a:cs typeface="Times New Roman"/>
              </a:rPr>
              <a:t>A </a:t>
            </a:r>
            <a:r>
              <a:rPr sz="1000" spc="-40" dirty="0">
                <a:latin typeface="Times New Roman"/>
                <a:cs typeface="Times New Roman"/>
              </a:rPr>
              <a:t>and </a:t>
            </a:r>
            <a:r>
              <a:rPr sz="1000" spc="-60" dirty="0">
                <a:latin typeface="Times New Roman"/>
                <a:cs typeface="Times New Roman"/>
              </a:rPr>
              <a:t>B </a:t>
            </a:r>
            <a:r>
              <a:rPr sz="1000" spc="-25" dirty="0">
                <a:latin typeface="Times New Roman"/>
                <a:cs typeface="Times New Roman"/>
              </a:rPr>
              <a:t>are  </a:t>
            </a:r>
            <a:r>
              <a:rPr sz="1000" spc="-40" dirty="0">
                <a:latin typeface="Times New Roman"/>
                <a:cs typeface="Times New Roman"/>
              </a:rPr>
              <a:t>complementary </a:t>
            </a:r>
            <a:r>
              <a:rPr sz="1000" spc="-35" dirty="0">
                <a:latin typeface="Times New Roman"/>
                <a:cs typeface="Times New Roman"/>
              </a:rPr>
              <a:t>angles. Angles </a:t>
            </a:r>
            <a:r>
              <a:rPr sz="1000" spc="-25" dirty="0">
                <a:latin typeface="Times New Roman"/>
                <a:cs typeface="Times New Roman"/>
              </a:rPr>
              <a:t>A  </a:t>
            </a:r>
            <a:r>
              <a:rPr sz="1000" spc="-20" dirty="0">
                <a:latin typeface="Times New Roman"/>
                <a:cs typeface="Times New Roman"/>
              </a:rPr>
              <a:t>and </a:t>
            </a:r>
            <a:r>
              <a:rPr sz="1000" spc="-35" dirty="0">
                <a:latin typeface="Times New Roman"/>
                <a:cs typeface="Times New Roman"/>
              </a:rPr>
              <a:t>C </a:t>
            </a:r>
            <a:r>
              <a:rPr sz="1000" spc="-15" dirty="0">
                <a:latin typeface="Times New Roman"/>
                <a:cs typeface="Times New Roman"/>
              </a:rPr>
              <a:t>are </a:t>
            </a:r>
            <a:r>
              <a:rPr sz="1000" spc="-45" dirty="0">
                <a:latin typeface="Times New Roman"/>
                <a:cs typeface="Times New Roman"/>
              </a:rPr>
              <a:t>complementary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angles.</a:t>
            </a:r>
            <a:endParaRPr sz="1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96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6358</Words>
  <Application>Microsoft Office PowerPoint</Application>
  <PresentationFormat>Custom</PresentationFormat>
  <Paragraphs>757</Paragraphs>
  <Slides>69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MS Gothic</vt:lpstr>
      <vt:lpstr>Calibri</vt:lpstr>
      <vt:lpstr>Calibri Light</vt:lpstr>
      <vt:lpstr>Cambria</vt:lpstr>
      <vt:lpstr>Courier New</vt:lpstr>
      <vt:lpstr>Palatino Linotype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Berlin</dc:creator>
  <cp:lastModifiedBy>Chuck Gnagy</cp:lastModifiedBy>
  <cp:revision>22</cp:revision>
  <cp:lastPrinted>2020-07-07T15:50:47Z</cp:lastPrinted>
  <dcterms:created xsi:type="dcterms:W3CDTF">2020-06-30T15:22:31Z</dcterms:created>
  <dcterms:modified xsi:type="dcterms:W3CDTF">2020-10-18T20:26:08Z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2019-07-05T00:00:00Z</vt:filetime>
  </property>
  <property fmtid="{D5CDD505-2E9C-101B-9397-08002B2CF9AE}" pid="3" name="Creator">
    <vt:lpwstr>Acrobat PDFMaker 11 for Word</vt:lpwstr>
  </property>
  <property fmtid="{D5CDD505-2E9C-101B-9397-08002B2CF9AE}" pid="4" name="LastSaved">
    <vt:filetime>2020-06-30T00:00:00Z</vt:filetime>
  </property>
</Properties>
</file>